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0"/>
  </p:notesMasterIdLst>
  <p:sldIdLst>
    <p:sldId id="1105" r:id="rId5"/>
    <p:sldId id="1104" r:id="rId6"/>
    <p:sldId id="1103" r:id="rId7"/>
    <p:sldId id="1102" r:id="rId8"/>
    <p:sldId id="1101" r:id="rId9"/>
    <p:sldId id="1031" r:id="rId10"/>
    <p:sldId id="1030" r:id="rId11"/>
    <p:sldId id="1029" r:id="rId12"/>
    <p:sldId id="1076" r:id="rId13"/>
    <p:sldId id="1077" r:id="rId14"/>
    <p:sldId id="1078" r:id="rId15"/>
    <p:sldId id="1079" r:id="rId16"/>
    <p:sldId id="1088" r:id="rId17"/>
    <p:sldId id="1086" r:id="rId18"/>
    <p:sldId id="1085" r:id="rId19"/>
    <p:sldId id="1084" r:id="rId20"/>
    <p:sldId id="1083" r:id="rId21"/>
    <p:sldId id="1082" r:id="rId22"/>
    <p:sldId id="1081" r:id="rId23"/>
    <p:sldId id="1080" r:id="rId24"/>
    <p:sldId id="1096" r:id="rId25"/>
    <p:sldId id="1095" r:id="rId26"/>
    <p:sldId id="1094" r:id="rId27"/>
    <p:sldId id="1093" r:id="rId28"/>
    <p:sldId id="1092" r:id="rId29"/>
    <p:sldId id="1090" r:id="rId30"/>
    <p:sldId id="1089" r:id="rId31"/>
    <p:sldId id="1097" r:id="rId32"/>
    <p:sldId id="1040" r:id="rId33"/>
    <p:sldId id="1072" r:id="rId34"/>
    <p:sldId id="1087" r:id="rId35"/>
    <p:sldId id="1070" r:id="rId36"/>
    <p:sldId id="1098" r:id="rId37"/>
    <p:sldId id="1099" r:id="rId38"/>
    <p:sldId id="1100" r:id="rId39"/>
    <p:sldId id="1041" r:id="rId40"/>
    <p:sldId id="1125" r:id="rId41"/>
    <p:sldId id="1124" r:id="rId42"/>
    <p:sldId id="1123" r:id="rId43"/>
    <p:sldId id="1122" r:id="rId44"/>
    <p:sldId id="1121" r:id="rId45"/>
    <p:sldId id="1120" r:id="rId46"/>
    <p:sldId id="1119" r:id="rId47"/>
    <p:sldId id="1126" r:id="rId48"/>
    <p:sldId id="1127" r:id="rId4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A67"/>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E4FEE6-2FA4-473A-94AD-00C5A01B8B31}" v="1" vWet="3" dt="2022-09-07T04:47:40.162"/>
    <p1510:client id="{CB890141-B4DC-3CF7-E6F9-4E30F8AFDCEE}" v="55" dt="2022-09-07T05:00:20.865"/>
    <p1510:client id="{DEB360EA-599A-2D39-66C4-3A98543EC92D}" v="27" dt="2022-09-07T04:55:44.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p:cViewPr varScale="1">
        <p:scale>
          <a:sx n="101" d="100"/>
          <a:sy n="101" d="100"/>
        </p:scale>
        <p:origin x="9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F5EDB-E432-485D-9AF3-ED1E5FCB4328}" type="doc">
      <dgm:prSet loTypeId="urn:microsoft.com/office/officeart/2005/8/layout/chevron1" loCatId="process" qsTypeId="urn:microsoft.com/office/officeart/2005/8/quickstyle/simple1" qsCatId="simple" csTypeId="urn:microsoft.com/office/officeart/2005/8/colors/accent1_2" csCatId="accent1" phldr="1"/>
      <dgm:spPr/>
    </dgm:pt>
    <dgm:pt modelId="{BCF66E55-3008-42AA-B43A-9600321C57CA}">
      <dgm:prSet phldrT="[Text]" phldr="0"/>
      <dgm:spPr/>
      <dgm:t>
        <a:bodyPr/>
        <a:lstStyle/>
        <a:p>
          <a:r>
            <a:rPr lang="en-US">
              <a:latin typeface="Calibri Light" panose="020F0302020204030204"/>
            </a:rPr>
            <a:t>Problem</a:t>
          </a:r>
          <a:endParaRPr lang="en-US"/>
        </a:p>
      </dgm:t>
    </dgm:pt>
    <dgm:pt modelId="{56E3DFFF-615B-44FA-B9EC-FF68D0A26589}" type="parTrans" cxnId="{CD0AE5BE-5894-421F-9E93-FDFEDCE8599A}">
      <dgm:prSet/>
      <dgm:spPr/>
    </dgm:pt>
    <dgm:pt modelId="{563DFDB2-57BB-4E9D-8D4F-D96D973D5573}" type="sibTrans" cxnId="{CD0AE5BE-5894-421F-9E93-FDFEDCE8599A}">
      <dgm:prSet/>
      <dgm:spPr/>
    </dgm:pt>
    <dgm:pt modelId="{74493F0E-AF8A-48A7-8EE4-1835FD9CE061}">
      <dgm:prSet phldrT="[Text]" phldr="0"/>
      <dgm:spPr/>
      <dgm:t>
        <a:bodyPr/>
        <a:lstStyle/>
        <a:p>
          <a:pPr rtl="0"/>
          <a:r>
            <a:rPr lang="en-US">
              <a:latin typeface="Calibri Light" panose="020F0302020204030204"/>
            </a:rPr>
            <a:t> Plan</a:t>
          </a:r>
          <a:endParaRPr lang="en-US"/>
        </a:p>
      </dgm:t>
    </dgm:pt>
    <dgm:pt modelId="{8EC3344D-2E3D-4DA6-9FA8-E7EE967E160F}" type="parTrans" cxnId="{25C46EA8-6E65-4C17-B2E2-4D758FFE13D9}">
      <dgm:prSet/>
      <dgm:spPr/>
    </dgm:pt>
    <dgm:pt modelId="{69AA6CBA-7218-4321-A95D-5E0F436E0BE2}" type="sibTrans" cxnId="{25C46EA8-6E65-4C17-B2E2-4D758FFE13D9}">
      <dgm:prSet/>
      <dgm:spPr/>
    </dgm:pt>
    <dgm:pt modelId="{5CF37AB8-ACB4-4F1A-80CA-261DC263766A}">
      <dgm:prSet phldrT="[Text]" phldr="0"/>
      <dgm:spPr/>
      <dgm:t>
        <a:bodyPr/>
        <a:lstStyle/>
        <a:p>
          <a:pPr rtl="0"/>
          <a:r>
            <a:rPr lang="en-US">
              <a:latin typeface="Calibri Light" panose="020F0302020204030204"/>
            </a:rPr>
            <a:t> Attempt</a:t>
          </a:r>
          <a:endParaRPr lang="en-US"/>
        </a:p>
      </dgm:t>
    </dgm:pt>
    <dgm:pt modelId="{44A12B93-73B1-4259-BF9C-81124BC0A631}" type="parTrans" cxnId="{235763CD-0DD2-45BB-A452-4142AE94F90A}">
      <dgm:prSet/>
      <dgm:spPr/>
    </dgm:pt>
    <dgm:pt modelId="{722B56EE-878C-4D82-8961-D79335DCE743}" type="sibTrans" cxnId="{235763CD-0DD2-45BB-A452-4142AE94F90A}">
      <dgm:prSet/>
      <dgm:spPr/>
    </dgm:pt>
    <dgm:pt modelId="{BA06108C-5220-4E40-943F-5CC8ADCCB4CD}">
      <dgm:prSet phldr="0"/>
      <dgm:spPr/>
      <dgm:t>
        <a:bodyPr/>
        <a:lstStyle/>
        <a:p>
          <a:pPr rtl="0"/>
          <a:r>
            <a:rPr lang="en-US">
              <a:latin typeface="Calibri Light" panose="020F0302020204030204"/>
            </a:rPr>
            <a:t> Consequence</a:t>
          </a:r>
        </a:p>
      </dgm:t>
    </dgm:pt>
    <dgm:pt modelId="{762759DC-2C6B-4484-BFB4-39BB3D82C9F8}" type="parTrans" cxnId="{5DD04023-4EF5-4BB5-9436-0260A58D096C}">
      <dgm:prSet/>
      <dgm:spPr/>
    </dgm:pt>
    <dgm:pt modelId="{0233C707-2137-44F0-AEE4-6F66894AD7F6}" type="sibTrans" cxnId="{5DD04023-4EF5-4BB5-9436-0260A58D096C}">
      <dgm:prSet/>
      <dgm:spPr/>
    </dgm:pt>
    <dgm:pt modelId="{CFB1A02C-5771-4667-A920-1A16A1DFEDBF}">
      <dgm:prSet phldr="0"/>
      <dgm:spPr/>
      <dgm:t>
        <a:bodyPr/>
        <a:lstStyle/>
        <a:p>
          <a:pPr rtl="0"/>
          <a:r>
            <a:rPr lang="en-US">
              <a:latin typeface="Calibri Light" panose="020F0302020204030204"/>
            </a:rPr>
            <a:t> Emotional Response</a:t>
          </a:r>
        </a:p>
      </dgm:t>
    </dgm:pt>
    <dgm:pt modelId="{B0336AA4-3880-4A1B-BA47-61147D18E31D}" type="parTrans" cxnId="{149BA840-83EC-442B-BF27-E29117B6D290}">
      <dgm:prSet/>
      <dgm:spPr/>
    </dgm:pt>
    <dgm:pt modelId="{A3212837-1FA5-4CA8-A30A-FBC3B809DEEE}" type="sibTrans" cxnId="{149BA840-83EC-442B-BF27-E29117B6D290}">
      <dgm:prSet/>
      <dgm:spPr/>
    </dgm:pt>
    <dgm:pt modelId="{E0256FBF-D4D8-41C1-A4D1-13EA45B16D3F}" type="pres">
      <dgm:prSet presAssocID="{76AF5EDB-E432-485D-9AF3-ED1E5FCB4328}" presName="Name0" presStyleCnt="0">
        <dgm:presLayoutVars>
          <dgm:dir/>
          <dgm:animLvl val="lvl"/>
          <dgm:resizeHandles val="exact"/>
        </dgm:presLayoutVars>
      </dgm:prSet>
      <dgm:spPr/>
    </dgm:pt>
    <dgm:pt modelId="{F47C2041-A232-428F-92FE-4620F9FFA2DB}" type="pres">
      <dgm:prSet presAssocID="{BCF66E55-3008-42AA-B43A-9600321C57CA}" presName="parTxOnly" presStyleLbl="node1" presStyleIdx="0" presStyleCnt="5">
        <dgm:presLayoutVars>
          <dgm:chMax val="0"/>
          <dgm:chPref val="0"/>
          <dgm:bulletEnabled val="1"/>
        </dgm:presLayoutVars>
      </dgm:prSet>
      <dgm:spPr/>
    </dgm:pt>
    <dgm:pt modelId="{FD642A7E-1FA6-47A2-A01D-EC827E0DCCF9}" type="pres">
      <dgm:prSet presAssocID="{563DFDB2-57BB-4E9D-8D4F-D96D973D5573}" presName="parTxOnlySpace" presStyleCnt="0"/>
      <dgm:spPr/>
    </dgm:pt>
    <dgm:pt modelId="{BD9DC34D-E9EA-46A9-8B1B-42DC31F157C8}" type="pres">
      <dgm:prSet presAssocID="{74493F0E-AF8A-48A7-8EE4-1835FD9CE061}" presName="parTxOnly" presStyleLbl="node1" presStyleIdx="1" presStyleCnt="5">
        <dgm:presLayoutVars>
          <dgm:chMax val="0"/>
          <dgm:chPref val="0"/>
          <dgm:bulletEnabled val="1"/>
        </dgm:presLayoutVars>
      </dgm:prSet>
      <dgm:spPr/>
    </dgm:pt>
    <dgm:pt modelId="{A8D83F46-8DD1-4E42-9EC5-1BCB6F3EAF97}" type="pres">
      <dgm:prSet presAssocID="{69AA6CBA-7218-4321-A95D-5E0F436E0BE2}" presName="parTxOnlySpace" presStyleCnt="0"/>
      <dgm:spPr/>
    </dgm:pt>
    <dgm:pt modelId="{F1A4FAC9-11F0-4E3B-BA29-6DA1AD18CA03}" type="pres">
      <dgm:prSet presAssocID="{5CF37AB8-ACB4-4F1A-80CA-261DC263766A}" presName="parTxOnly" presStyleLbl="node1" presStyleIdx="2" presStyleCnt="5">
        <dgm:presLayoutVars>
          <dgm:chMax val="0"/>
          <dgm:chPref val="0"/>
          <dgm:bulletEnabled val="1"/>
        </dgm:presLayoutVars>
      </dgm:prSet>
      <dgm:spPr/>
    </dgm:pt>
    <dgm:pt modelId="{C306F653-2284-488F-A389-7D20B24EB281}" type="pres">
      <dgm:prSet presAssocID="{722B56EE-878C-4D82-8961-D79335DCE743}" presName="parTxOnlySpace" presStyleCnt="0"/>
      <dgm:spPr/>
    </dgm:pt>
    <dgm:pt modelId="{0828F3BE-DDAA-47BC-8476-9F9C24CB63D9}" type="pres">
      <dgm:prSet presAssocID="{BA06108C-5220-4E40-943F-5CC8ADCCB4CD}" presName="parTxOnly" presStyleLbl="node1" presStyleIdx="3" presStyleCnt="5">
        <dgm:presLayoutVars>
          <dgm:chMax val="0"/>
          <dgm:chPref val="0"/>
          <dgm:bulletEnabled val="1"/>
        </dgm:presLayoutVars>
      </dgm:prSet>
      <dgm:spPr/>
    </dgm:pt>
    <dgm:pt modelId="{92F425AF-0750-46A2-971B-32B63A218142}" type="pres">
      <dgm:prSet presAssocID="{0233C707-2137-44F0-AEE4-6F66894AD7F6}" presName="parTxOnlySpace" presStyleCnt="0"/>
      <dgm:spPr/>
    </dgm:pt>
    <dgm:pt modelId="{A3D6D80C-4A3F-4728-985F-16D57243CCB1}" type="pres">
      <dgm:prSet presAssocID="{CFB1A02C-5771-4667-A920-1A16A1DFEDBF}" presName="parTxOnly" presStyleLbl="node1" presStyleIdx="4" presStyleCnt="5">
        <dgm:presLayoutVars>
          <dgm:chMax val="0"/>
          <dgm:chPref val="0"/>
          <dgm:bulletEnabled val="1"/>
        </dgm:presLayoutVars>
      </dgm:prSet>
      <dgm:spPr/>
    </dgm:pt>
  </dgm:ptLst>
  <dgm:cxnLst>
    <dgm:cxn modelId="{04998B0E-31DE-4683-98F5-C4F814813E2C}" type="presOf" srcId="{74493F0E-AF8A-48A7-8EE4-1835FD9CE061}" destId="{BD9DC34D-E9EA-46A9-8B1B-42DC31F157C8}" srcOrd="0" destOrd="0" presId="urn:microsoft.com/office/officeart/2005/8/layout/chevron1"/>
    <dgm:cxn modelId="{5DD04023-4EF5-4BB5-9436-0260A58D096C}" srcId="{76AF5EDB-E432-485D-9AF3-ED1E5FCB4328}" destId="{BA06108C-5220-4E40-943F-5CC8ADCCB4CD}" srcOrd="3" destOrd="0" parTransId="{762759DC-2C6B-4484-BFB4-39BB3D82C9F8}" sibTransId="{0233C707-2137-44F0-AEE4-6F66894AD7F6}"/>
    <dgm:cxn modelId="{149BA840-83EC-442B-BF27-E29117B6D290}" srcId="{76AF5EDB-E432-485D-9AF3-ED1E5FCB4328}" destId="{CFB1A02C-5771-4667-A920-1A16A1DFEDBF}" srcOrd="4" destOrd="0" parTransId="{B0336AA4-3880-4A1B-BA47-61147D18E31D}" sibTransId="{A3212837-1FA5-4CA8-A30A-FBC3B809DEEE}"/>
    <dgm:cxn modelId="{839CA748-8C20-40F9-96B0-00E406798112}" type="presOf" srcId="{BA06108C-5220-4E40-943F-5CC8ADCCB4CD}" destId="{0828F3BE-DDAA-47BC-8476-9F9C24CB63D9}" srcOrd="0" destOrd="0" presId="urn:microsoft.com/office/officeart/2005/8/layout/chevron1"/>
    <dgm:cxn modelId="{25C46EA8-6E65-4C17-B2E2-4D758FFE13D9}" srcId="{76AF5EDB-E432-485D-9AF3-ED1E5FCB4328}" destId="{74493F0E-AF8A-48A7-8EE4-1835FD9CE061}" srcOrd="1" destOrd="0" parTransId="{8EC3344D-2E3D-4DA6-9FA8-E7EE967E160F}" sibTransId="{69AA6CBA-7218-4321-A95D-5E0F436E0BE2}"/>
    <dgm:cxn modelId="{CD0AE5BE-5894-421F-9E93-FDFEDCE8599A}" srcId="{76AF5EDB-E432-485D-9AF3-ED1E5FCB4328}" destId="{BCF66E55-3008-42AA-B43A-9600321C57CA}" srcOrd="0" destOrd="0" parTransId="{56E3DFFF-615B-44FA-B9EC-FF68D0A26589}" sibTransId="{563DFDB2-57BB-4E9D-8D4F-D96D973D5573}"/>
    <dgm:cxn modelId="{90C8B4C4-20C3-4AA7-B1A5-F96307749A50}" type="presOf" srcId="{5CF37AB8-ACB4-4F1A-80CA-261DC263766A}" destId="{F1A4FAC9-11F0-4E3B-BA29-6DA1AD18CA03}" srcOrd="0" destOrd="0" presId="urn:microsoft.com/office/officeart/2005/8/layout/chevron1"/>
    <dgm:cxn modelId="{235763CD-0DD2-45BB-A452-4142AE94F90A}" srcId="{76AF5EDB-E432-485D-9AF3-ED1E5FCB4328}" destId="{5CF37AB8-ACB4-4F1A-80CA-261DC263766A}" srcOrd="2" destOrd="0" parTransId="{44A12B93-73B1-4259-BF9C-81124BC0A631}" sibTransId="{722B56EE-878C-4D82-8961-D79335DCE743}"/>
    <dgm:cxn modelId="{134A1DD2-AE97-491B-9D02-6E9F08DC22C7}" type="presOf" srcId="{BCF66E55-3008-42AA-B43A-9600321C57CA}" destId="{F47C2041-A232-428F-92FE-4620F9FFA2DB}" srcOrd="0" destOrd="0" presId="urn:microsoft.com/office/officeart/2005/8/layout/chevron1"/>
    <dgm:cxn modelId="{42D552D9-14D4-44FE-A720-067CB8187B6D}" type="presOf" srcId="{76AF5EDB-E432-485D-9AF3-ED1E5FCB4328}" destId="{E0256FBF-D4D8-41C1-A4D1-13EA45B16D3F}" srcOrd="0" destOrd="0" presId="urn:microsoft.com/office/officeart/2005/8/layout/chevron1"/>
    <dgm:cxn modelId="{E01BB5DD-8F9F-47D5-9573-74A3F7CFFC25}" type="presOf" srcId="{CFB1A02C-5771-4667-A920-1A16A1DFEDBF}" destId="{A3D6D80C-4A3F-4728-985F-16D57243CCB1}" srcOrd="0" destOrd="0" presId="urn:microsoft.com/office/officeart/2005/8/layout/chevron1"/>
    <dgm:cxn modelId="{483301CD-2EF6-4B5E-9FE2-ABABB8040AF2}" type="presParOf" srcId="{E0256FBF-D4D8-41C1-A4D1-13EA45B16D3F}" destId="{F47C2041-A232-428F-92FE-4620F9FFA2DB}" srcOrd="0" destOrd="0" presId="urn:microsoft.com/office/officeart/2005/8/layout/chevron1"/>
    <dgm:cxn modelId="{BC5A1F17-7053-4F9C-B9E7-CE7AD6CCF3BE}" type="presParOf" srcId="{E0256FBF-D4D8-41C1-A4D1-13EA45B16D3F}" destId="{FD642A7E-1FA6-47A2-A01D-EC827E0DCCF9}" srcOrd="1" destOrd="0" presId="urn:microsoft.com/office/officeart/2005/8/layout/chevron1"/>
    <dgm:cxn modelId="{86B0EB72-5AAF-4672-8D01-EED1B01640A7}" type="presParOf" srcId="{E0256FBF-D4D8-41C1-A4D1-13EA45B16D3F}" destId="{BD9DC34D-E9EA-46A9-8B1B-42DC31F157C8}" srcOrd="2" destOrd="0" presId="urn:microsoft.com/office/officeart/2005/8/layout/chevron1"/>
    <dgm:cxn modelId="{21806417-F69D-4165-A0B9-F65738BFD128}" type="presParOf" srcId="{E0256FBF-D4D8-41C1-A4D1-13EA45B16D3F}" destId="{A8D83F46-8DD1-4E42-9EC5-1BCB6F3EAF97}" srcOrd="3" destOrd="0" presId="urn:microsoft.com/office/officeart/2005/8/layout/chevron1"/>
    <dgm:cxn modelId="{1957B2E8-B109-4611-B18C-2B0D335175B2}" type="presParOf" srcId="{E0256FBF-D4D8-41C1-A4D1-13EA45B16D3F}" destId="{F1A4FAC9-11F0-4E3B-BA29-6DA1AD18CA03}" srcOrd="4" destOrd="0" presId="urn:microsoft.com/office/officeart/2005/8/layout/chevron1"/>
    <dgm:cxn modelId="{A1A018B8-7F91-45C7-AB49-7493CB35105D}" type="presParOf" srcId="{E0256FBF-D4D8-41C1-A4D1-13EA45B16D3F}" destId="{C306F653-2284-488F-A389-7D20B24EB281}" srcOrd="5" destOrd="0" presId="urn:microsoft.com/office/officeart/2005/8/layout/chevron1"/>
    <dgm:cxn modelId="{58BDB40A-C5ED-4580-9CA8-5E16EED4A3F7}" type="presParOf" srcId="{E0256FBF-D4D8-41C1-A4D1-13EA45B16D3F}" destId="{0828F3BE-DDAA-47BC-8476-9F9C24CB63D9}" srcOrd="6" destOrd="0" presId="urn:microsoft.com/office/officeart/2005/8/layout/chevron1"/>
    <dgm:cxn modelId="{A8870F25-04DA-4100-9FE8-BE2A111AF3B2}" type="presParOf" srcId="{E0256FBF-D4D8-41C1-A4D1-13EA45B16D3F}" destId="{92F425AF-0750-46A2-971B-32B63A218142}" srcOrd="7" destOrd="0" presId="urn:microsoft.com/office/officeart/2005/8/layout/chevron1"/>
    <dgm:cxn modelId="{21460F73-B292-4410-AAD9-2E29EF19F991}" type="presParOf" srcId="{E0256FBF-D4D8-41C1-A4D1-13EA45B16D3F}" destId="{A3D6D80C-4A3F-4728-985F-16D57243CCB1}"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F5EDB-E432-485D-9AF3-ED1E5FCB4328}" type="doc">
      <dgm:prSet loTypeId="urn:microsoft.com/office/officeart/2005/8/layout/chevron1" loCatId="process" qsTypeId="urn:microsoft.com/office/officeart/2005/8/quickstyle/simple1" qsCatId="simple" csTypeId="urn:microsoft.com/office/officeart/2005/8/colors/accent1_2" csCatId="accent1" phldr="1"/>
      <dgm:spPr/>
    </dgm:pt>
    <dgm:pt modelId="{BCF66E55-3008-42AA-B43A-9600321C57CA}">
      <dgm:prSet phldrT="[Text]" phldr="0"/>
      <dgm:spPr/>
      <dgm:t>
        <a:bodyPr/>
        <a:lstStyle/>
        <a:p>
          <a:pPr rtl="0"/>
          <a:r>
            <a:rPr lang="en-US">
              <a:latin typeface="Calibri Light" panose="020F0302020204030204"/>
            </a:rPr>
            <a:t>Wolf needed sugar</a:t>
          </a:r>
          <a:endParaRPr lang="en-US"/>
        </a:p>
      </dgm:t>
    </dgm:pt>
    <dgm:pt modelId="{56E3DFFF-615B-44FA-B9EC-FF68D0A26589}" type="parTrans" cxnId="{CD0AE5BE-5894-421F-9E93-FDFEDCE8599A}">
      <dgm:prSet/>
      <dgm:spPr/>
    </dgm:pt>
    <dgm:pt modelId="{563DFDB2-57BB-4E9D-8D4F-D96D973D5573}" type="sibTrans" cxnId="{CD0AE5BE-5894-421F-9E93-FDFEDCE8599A}">
      <dgm:prSet/>
      <dgm:spPr/>
    </dgm:pt>
    <dgm:pt modelId="{74493F0E-AF8A-48A7-8EE4-1835FD9CE061}">
      <dgm:prSet phldrT="[Text]" phldr="0"/>
      <dgm:spPr/>
      <dgm:t>
        <a:bodyPr/>
        <a:lstStyle/>
        <a:p>
          <a:pPr rtl="0"/>
          <a:r>
            <a:rPr lang="en-US">
              <a:latin typeface="Calibri Light" panose="020F0302020204030204"/>
            </a:rPr>
            <a:t> Get some from the neighbours</a:t>
          </a:r>
          <a:endParaRPr lang="en-US"/>
        </a:p>
      </dgm:t>
    </dgm:pt>
    <dgm:pt modelId="{8EC3344D-2E3D-4DA6-9FA8-E7EE967E160F}" type="parTrans" cxnId="{25C46EA8-6E65-4C17-B2E2-4D758FFE13D9}">
      <dgm:prSet/>
      <dgm:spPr/>
    </dgm:pt>
    <dgm:pt modelId="{69AA6CBA-7218-4321-A95D-5E0F436E0BE2}" type="sibTrans" cxnId="{25C46EA8-6E65-4C17-B2E2-4D758FFE13D9}">
      <dgm:prSet/>
      <dgm:spPr/>
    </dgm:pt>
    <dgm:pt modelId="{5CF37AB8-ACB4-4F1A-80CA-261DC263766A}">
      <dgm:prSet phldrT="[Text]" phldr="0"/>
      <dgm:spPr/>
      <dgm:t>
        <a:bodyPr/>
        <a:lstStyle/>
        <a:p>
          <a:pPr rtl="0"/>
          <a:r>
            <a:rPr lang="en-US">
              <a:latin typeface="Calibri Light" panose="020F0302020204030204"/>
            </a:rPr>
            <a:t> Knocked on the first pig's house</a:t>
          </a:r>
          <a:endParaRPr lang="en-US"/>
        </a:p>
      </dgm:t>
    </dgm:pt>
    <dgm:pt modelId="{44A12B93-73B1-4259-BF9C-81124BC0A631}" type="parTrans" cxnId="{235763CD-0DD2-45BB-A452-4142AE94F90A}">
      <dgm:prSet/>
      <dgm:spPr/>
    </dgm:pt>
    <dgm:pt modelId="{722B56EE-878C-4D82-8961-D79335DCE743}" type="sibTrans" cxnId="{235763CD-0DD2-45BB-A452-4142AE94F90A}">
      <dgm:prSet/>
      <dgm:spPr/>
    </dgm:pt>
    <dgm:pt modelId="{BA06108C-5220-4E40-943F-5CC8ADCCB4CD}">
      <dgm:prSet phldr="0"/>
      <dgm:spPr/>
      <dgm:t>
        <a:bodyPr/>
        <a:lstStyle/>
        <a:p>
          <a:pPr rtl="0"/>
          <a:r>
            <a:rPr lang="en-US">
              <a:latin typeface="Calibri Light" panose="020F0302020204030204"/>
            </a:rPr>
            <a:t> Ignored </a:t>
          </a:r>
        </a:p>
      </dgm:t>
    </dgm:pt>
    <dgm:pt modelId="{762759DC-2C6B-4484-BFB4-39BB3D82C9F8}" type="parTrans" cxnId="{5DD04023-4EF5-4BB5-9436-0260A58D096C}">
      <dgm:prSet/>
      <dgm:spPr/>
    </dgm:pt>
    <dgm:pt modelId="{0233C707-2137-44F0-AEE4-6F66894AD7F6}" type="sibTrans" cxnId="{5DD04023-4EF5-4BB5-9436-0260A58D096C}">
      <dgm:prSet/>
      <dgm:spPr/>
    </dgm:pt>
    <dgm:pt modelId="{726BBD6D-EF87-4EA4-BA98-7F4541CF5BF5}">
      <dgm:prSet phldr="0"/>
      <dgm:spPr/>
      <dgm:t>
        <a:bodyPr/>
        <a:lstStyle/>
        <a:p>
          <a:pPr rtl="0"/>
          <a:r>
            <a:rPr lang="en-US">
              <a:latin typeface="Calibri Light" panose="020F0302020204030204"/>
            </a:rPr>
            <a:t> Curious</a:t>
          </a:r>
        </a:p>
      </dgm:t>
    </dgm:pt>
    <dgm:pt modelId="{D4F8A6F2-16D1-4774-91C2-66A2FE7A828D}" type="parTrans" cxnId="{6B45F5B3-E361-4E7E-A8A7-A05F5611EFB3}">
      <dgm:prSet/>
      <dgm:spPr/>
    </dgm:pt>
    <dgm:pt modelId="{F1923B25-7597-4B97-A034-AB49ABE6D82B}" type="sibTrans" cxnId="{6B45F5B3-E361-4E7E-A8A7-A05F5611EFB3}">
      <dgm:prSet/>
      <dgm:spPr/>
    </dgm:pt>
    <dgm:pt modelId="{E0256FBF-D4D8-41C1-A4D1-13EA45B16D3F}" type="pres">
      <dgm:prSet presAssocID="{76AF5EDB-E432-485D-9AF3-ED1E5FCB4328}" presName="Name0" presStyleCnt="0">
        <dgm:presLayoutVars>
          <dgm:dir/>
          <dgm:animLvl val="lvl"/>
          <dgm:resizeHandles val="exact"/>
        </dgm:presLayoutVars>
      </dgm:prSet>
      <dgm:spPr/>
    </dgm:pt>
    <dgm:pt modelId="{F47C2041-A232-428F-92FE-4620F9FFA2DB}" type="pres">
      <dgm:prSet presAssocID="{BCF66E55-3008-42AA-B43A-9600321C57CA}" presName="parTxOnly" presStyleLbl="node1" presStyleIdx="0" presStyleCnt="5">
        <dgm:presLayoutVars>
          <dgm:chMax val="0"/>
          <dgm:chPref val="0"/>
          <dgm:bulletEnabled val="1"/>
        </dgm:presLayoutVars>
      </dgm:prSet>
      <dgm:spPr/>
    </dgm:pt>
    <dgm:pt modelId="{FD642A7E-1FA6-47A2-A01D-EC827E0DCCF9}" type="pres">
      <dgm:prSet presAssocID="{563DFDB2-57BB-4E9D-8D4F-D96D973D5573}" presName="parTxOnlySpace" presStyleCnt="0"/>
      <dgm:spPr/>
    </dgm:pt>
    <dgm:pt modelId="{BD9DC34D-E9EA-46A9-8B1B-42DC31F157C8}" type="pres">
      <dgm:prSet presAssocID="{74493F0E-AF8A-48A7-8EE4-1835FD9CE061}" presName="parTxOnly" presStyleLbl="node1" presStyleIdx="1" presStyleCnt="5">
        <dgm:presLayoutVars>
          <dgm:chMax val="0"/>
          <dgm:chPref val="0"/>
          <dgm:bulletEnabled val="1"/>
        </dgm:presLayoutVars>
      </dgm:prSet>
      <dgm:spPr/>
    </dgm:pt>
    <dgm:pt modelId="{A8D83F46-8DD1-4E42-9EC5-1BCB6F3EAF97}" type="pres">
      <dgm:prSet presAssocID="{69AA6CBA-7218-4321-A95D-5E0F436E0BE2}" presName="parTxOnlySpace" presStyleCnt="0"/>
      <dgm:spPr/>
    </dgm:pt>
    <dgm:pt modelId="{F1A4FAC9-11F0-4E3B-BA29-6DA1AD18CA03}" type="pres">
      <dgm:prSet presAssocID="{5CF37AB8-ACB4-4F1A-80CA-261DC263766A}" presName="parTxOnly" presStyleLbl="node1" presStyleIdx="2" presStyleCnt="5">
        <dgm:presLayoutVars>
          <dgm:chMax val="0"/>
          <dgm:chPref val="0"/>
          <dgm:bulletEnabled val="1"/>
        </dgm:presLayoutVars>
      </dgm:prSet>
      <dgm:spPr/>
    </dgm:pt>
    <dgm:pt modelId="{C306F653-2284-488F-A389-7D20B24EB281}" type="pres">
      <dgm:prSet presAssocID="{722B56EE-878C-4D82-8961-D79335DCE743}" presName="parTxOnlySpace" presStyleCnt="0"/>
      <dgm:spPr/>
    </dgm:pt>
    <dgm:pt modelId="{0828F3BE-DDAA-47BC-8476-9F9C24CB63D9}" type="pres">
      <dgm:prSet presAssocID="{BA06108C-5220-4E40-943F-5CC8ADCCB4CD}" presName="parTxOnly" presStyleLbl="node1" presStyleIdx="3" presStyleCnt="5">
        <dgm:presLayoutVars>
          <dgm:chMax val="0"/>
          <dgm:chPref val="0"/>
          <dgm:bulletEnabled val="1"/>
        </dgm:presLayoutVars>
      </dgm:prSet>
      <dgm:spPr/>
    </dgm:pt>
    <dgm:pt modelId="{B7016B6B-9E02-4AB3-8F64-2D5C26BE4ED9}" type="pres">
      <dgm:prSet presAssocID="{0233C707-2137-44F0-AEE4-6F66894AD7F6}" presName="parTxOnlySpace" presStyleCnt="0"/>
      <dgm:spPr/>
    </dgm:pt>
    <dgm:pt modelId="{C16A0DF6-E505-4ED5-90F3-2161E25705CB}" type="pres">
      <dgm:prSet presAssocID="{726BBD6D-EF87-4EA4-BA98-7F4541CF5BF5}" presName="parTxOnly" presStyleLbl="node1" presStyleIdx="4" presStyleCnt="5">
        <dgm:presLayoutVars>
          <dgm:chMax val="0"/>
          <dgm:chPref val="0"/>
          <dgm:bulletEnabled val="1"/>
        </dgm:presLayoutVars>
      </dgm:prSet>
      <dgm:spPr/>
    </dgm:pt>
  </dgm:ptLst>
  <dgm:cxnLst>
    <dgm:cxn modelId="{07AE2910-5EEE-4BB5-AF85-234889E19939}" type="presOf" srcId="{BA06108C-5220-4E40-943F-5CC8ADCCB4CD}" destId="{0828F3BE-DDAA-47BC-8476-9F9C24CB63D9}" srcOrd="0" destOrd="0" presId="urn:microsoft.com/office/officeart/2005/8/layout/chevron1"/>
    <dgm:cxn modelId="{1F752E1A-F759-4BD6-97BF-D87372BBB741}" type="presOf" srcId="{BCF66E55-3008-42AA-B43A-9600321C57CA}" destId="{F47C2041-A232-428F-92FE-4620F9FFA2DB}" srcOrd="0" destOrd="0" presId="urn:microsoft.com/office/officeart/2005/8/layout/chevron1"/>
    <dgm:cxn modelId="{5DD04023-4EF5-4BB5-9436-0260A58D096C}" srcId="{76AF5EDB-E432-485D-9AF3-ED1E5FCB4328}" destId="{BA06108C-5220-4E40-943F-5CC8ADCCB4CD}" srcOrd="3" destOrd="0" parTransId="{762759DC-2C6B-4484-BFB4-39BB3D82C9F8}" sibTransId="{0233C707-2137-44F0-AEE4-6F66894AD7F6}"/>
    <dgm:cxn modelId="{80E4ED3F-5E70-40B2-B6B9-4CCD3678AF25}" type="presOf" srcId="{726BBD6D-EF87-4EA4-BA98-7F4541CF5BF5}" destId="{C16A0DF6-E505-4ED5-90F3-2161E25705CB}" srcOrd="0" destOrd="0" presId="urn:microsoft.com/office/officeart/2005/8/layout/chevron1"/>
    <dgm:cxn modelId="{9F9EC24B-3184-4E9B-B6F6-7A7276D9570E}" type="presOf" srcId="{5CF37AB8-ACB4-4F1A-80CA-261DC263766A}" destId="{F1A4FAC9-11F0-4E3B-BA29-6DA1AD18CA03}" srcOrd="0" destOrd="0" presId="urn:microsoft.com/office/officeart/2005/8/layout/chevron1"/>
    <dgm:cxn modelId="{F024805C-CFBC-4166-B7D0-A8D19763C392}" type="presOf" srcId="{74493F0E-AF8A-48A7-8EE4-1835FD9CE061}" destId="{BD9DC34D-E9EA-46A9-8B1B-42DC31F157C8}" srcOrd="0" destOrd="0" presId="urn:microsoft.com/office/officeart/2005/8/layout/chevron1"/>
    <dgm:cxn modelId="{25C46EA8-6E65-4C17-B2E2-4D758FFE13D9}" srcId="{76AF5EDB-E432-485D-9AF3-ED1E5FCB4328}" destId="{74493F0E-AF8A-48A7-8EE4-1835FD9CE061}" srcOrd="1" destOrd="0" parTransId="{8EC3344D-2E3D-4DA6-9FA8-E7EE967E160F}" sibTransId="{69AA6CBA-7218-4321-A95D-5E0F436E0BE2}"/>
    <dgm:cxn modelId="{6B45F5B3-E361-4E7E-A8A7-A05F5611EFB3}" srcId="{76AF5EDB-E432-485D-9AF3-ED1E5FCB4328}" destId="{726BBD6D-EF87-4EA4-BA98-7F4541CF5BF5}" srcOrd="4" destOrd="0" parTransId="{D4F8A6F2-16D1-4774-91C2-66A2FE7A828D}" sibTransId="{F1923B25-7597-4B97-A034-AB49ABE6D82B}"/>
    <dgm:cxn modelId="{CD0AE5BE-5894-421F-9E93-FDFEDCE8599A}" srcId="{76AF5EDB-E432-485D-9AF3-ED1E5FCB4328}" destId="{BCF66E55-3008-42AA-B43A-9600321C57CA}" srcOrd="0" destOrd="0" parTransId="{56E3DFFF-615B-44FA-B9EC-FF68D0A26589}" sibTransId="{563DFDB2-57BB-4E9D-8D4F-D96D973D5573}"/>
    <dgm:cxn modelId="{235763CD-0DD2-45BB-A452-4142AE94F90A}" srcId="{76AF5EDB-E432-485D-9AF3-ED1E5FCB4328}" destId="{5CF37AB8-ACB4-4F1A-80CA-261DC263766A}" srcOrd="2" destOrd="0" parTransId="{44A12B93-73B1-4259-BF9C-81124BC0A631}" sibTransId="{722B56EE-878C-4D82-8961-D79335DCE743}"/>
    <dgm:cxn modelId="{42D552D9-14D4-44FE-A720-067CB8187B6D}" type="presOf" srcId="{76AF5EDB-E432-485D-9AF3-ED1E5FCB4328}" destId="{E0256FBF-D4D8-41C1-A4D1-13EA45B16D3F}" srcOrd="0" destOrd="0" presId="urn:microsoft.com/office/officeart/2005/8/layout/chevron1"/>
    <dgm:cxn modelId="{35955E4B-225F-4128-B069-D7EA0FA3556F}" type="presParOf" srcId="{E0256FBF-D4D8-41C1-A4D1-13EA45B16D3F}" destId="{F47C2041-A232-428F-92FE-4620F9FFA2DB}" srcOrd="0" destOrd="0" presId="urn:microsoft.com/office/officeart/2005/8/layout/chevron1"/>
    <dgm:cxn modelId="{B97F7D68-A8F9-4551-B291-C6707BC8BD4E}" type="presParOf" srcId="{E0256FBF-D4D8-41C1-A4D1-13EA45B16D3F}" destId="{FD642A7E-1FA6-47A2-A01D-EC827E0DCCF9}" srcOrd="1" destOrd="0" presId="urn:microsoft.com/office/officeart/2005/8/layout/chevron1"/>
    <dgm:cxn modelId="{BC252DA7-18CD-42CE-A73E-C3BBAE54D96F}" type="presParOf" srcId="{E0256FBF-D4D8-41C1-A4D1-13EA45B16D3F}" destId="{BD9DC34D-E9EA-46A9-8B1B-42DC31F157C8}" srcOrd="2" destOrd="0" presId="urn:microsoft.com/office/officeart/2005/8/layout/chevron1"/>
    <dgm:cxn modelId="{E7724B7E-9541-4B29-813A-FF1464EAFA99}" type="presParOf" srcId="{E0256FBF-D4D8-41C1-A4D1-13EA45B16D3F}" destId="{A8D83F46-8DD1-4E42-9EC5-1BCB6F3EAF97}" srcOrd="3" destOrd="0" presId="urn:microsoft.com/office/officeart/2005/8/layout/chevron1"/>
    <dgm:cxn modelId="{188703C0-B8CF-493B-8A93-CAFBF3D42C53}" type="presParOf" srcId="{E0256FBF-D4D8-41C1-A4D1-13EA45B16D3F}" destId="{F1A4FAC9-11F0-4E3B-BA29-6DA1AD18CA03}" srcOrd="4" destOrd="0" presId="urn:microsoft.com/office/officeart/2005/8/layout/chevron1"/>
    <dgm:cxn modelId="{FC4BC3BA-162F-4E98-80A4-0A5B389C36DA}" type="presParOf" srcId="{E0256FBF-D4D8-41C1-A4D1-13EA45B16D3F}" destId="{C306F653-2284-488F-A389-7D20B24EB281}" srcOrd="5" destOrd="0" presId="urn:microsoft.com/office/officeart/2005/8/layout/chevron1"/>
    <dgm:cxn modelId="{ECE24E43-3B86-4809-B4D4-D6607F19646A}" type="presParOf" srcId="{E0256FBF-D4D8-41C1-A4D1-13EA45B16D3F}" destId="{0828F3BE-DDAA-47BC-8476-9F9C24CB63D9}" srcOrd="6" destOrd="0" presId="urn:microsoft.com/office/officeart/2005/8/layout/chevron1"/>
    <dgm:cxn modelId="{DEE050A5-CFEB-4E98-AAED-8A6CF82D3CEE}" type="presParOf" srcId="{E0256FBF-D4D8-41C1-A4D1-13EA45B16D3F}" destId="{B7016B6B-9E02-4AB3-8F64-2D5C26BE4ED9}" srcOrd="7" destOrd="0" presId="urn:microsoft.com/office/officeart/2005/8/layout/chevron1"/>
    <dgm:cxn modelId="{723E4EC7-0245-425C-92FB-E2194F73D5EE}" type="presParOf" srcId="{E0256FBF-D4D8-41C1-A4D1-13EA45B16D3F}" destId="{C16A0DF6-E505-4ED5-90F3-2161E25705CB}" srcOrd="8"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C2041-A232-428F-92FE-4620F9FFA2DB}">
      <dsp:nvSpPr>
        <dsp:cNvPr id="0" name=""/>
        <dsp:cNvSpPr/>
      </dsp:nvSpPr>
      <dsp:spPr>
        <a:xfrm>
          <a:off x="1849" y="1499531"/>
          <a:ext cx="1646340" cy="6585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latin typeface="Calibri Light" panose="020F0302020204030204"/>
            </a:rPr>
            <a:t>Problem</a:t>
          </a:r>
          <a:endParaRPr lang="en-US" sz="1200" kern="1200"/>
        </a:p>
      </dsp:txBody>
      <dsp:txXfrm>
        <a:off x="331117" y="1499531"/>
        <a:ext cx="987804" cy="658536"/>
      </dsp:txXfrm>
    </dsp:sp>
    <dsp:sp modelId="{BD9DC34D-E9EA-46A9-8B1B-42DC31F157C8}">
      <dsp:nvSpPr>
        <dsp:cNvPr id="0" name=""/>
        <dsp:cNvSpPr/>
      </dsp:nvSpPr>
      <dsp:spPr>
        <a:xfrm>
          <a:off x="1483556" y="1499531"/>
          <a:ext cx="1646340" cy="6585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alibri Light" panose="020F0302020204030204"/>
            </a:rPr>
            <a:t> Plan</a:t>
          </a:r>
          <a:endParaRPr lang="en-US" sz="1200" kern="1200"/>
        </a:p>
      </dsp:txBody>
      <dsp:txXfrm>
        <a:off x="1812824" y="1499531"/>
        <a:ext cx="987804" cy="658536"/>
      </dsp:txXfrm>
    </dsp:sp>
    <dsp:sp modelId="{F1A4FAC9-11F0-4E3B-BA29-6DA1AD18CA03}">
      <dsp:nvSpPr>
        <dsp:cNvPr id="0" name=""/>
        <dsp:cNvSpPr/>
      </dsp:nvSpPr>
      <dsp:spPr>
        <a:xfrm>
          <a:off x="2965263" y="1499531"/>
          <a:ext cx="1646340" cy="6585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alibri Light" panose="020F0302020204030204"/>
            </a:rPr>
            <a:t> Attempt</a:t>
          </a:r>
          <a:endParaRPr lang="en-US" sz="1200" kern="1200"/>
        </a:p>
      </dsp:txBody>
      <dsp:txXfrm>
        <a:off x="3294531" y="1499531"/>
        <a:ext cx="987804" cy="658536"/>
      </dsp:txXfrm>
    </dsp:sp>
    <dsp:sp modelId="{0828F3BE-DDAA-47BC-8476-9F9C24CB63D9}">
      <dsp:nvSpPr>
        <dsp:cNvPr id="0" name=""/>
        <dsp:cNvSpPr/>
      </dsp:nvSpPr>
      <dsp:spPr>
        <a:xfrm>
          <a:off x="4446969" y="1499531"/>
          <a:ext cx="1646340" cy="6585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alibri Light" panose="020F0302020204030204"/>
            </a:rPr>
            <a:t> Consequence</a:t>
          </a:r>
        </a:p>
      </dsp:txBody>
      <dsp:txXfrm>
        <a:off x="4776237" y="1499531"/>
        <a:ext cx="987804" cy="658536"/>
      </dsp:txXfrm>
    </dsp:sp>
    <dsp:sp modelId="{A3D6D80C-4A3F-4728-985F-16D57243CCB1}">
      <dsp:nvSpPr>
        <dsp:cNvPr id="0" name=""/>
        <dsp:cNvSpPr/>
      </dsp:nvSpPr>
      <dsp:spPr>
        <a:xfrm>
          <a:off x="5928676" y="1499531"/>
          <a:ext cx="1646340" cy="6585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alibri Light" panose="020F0302020204030204"/>
            </a:rPr>
            <a:t> Emotional Response</a:t>
          </a:r>
        </a:p>
      </dsp:txBody>
      <dsp:txXfrm>
        <a:off x="6257944" y="1499531"/>
        <a:ext cx="987804" cy="658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C2041-A232-428F-92FE-4620F9FFA2DB}">
      <dsp:nvSpPr>
        <dsp:cNvPr id="0" name=""/>
        <dsp:cNvSpPr/>
      </dsp:nvSpPr>
      <dsp:spPr>
        <a:xfrm>
          <a:off x="1849" y="1499531"/>
          <a:ext cx="1646340" cy="6585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Wolf needed sugar</a:t>
          </a:r>
          <a:endParaRPr lang="en-US" sz="1400" kern="1200"/>
        </a:p>
      </dsp:txBody>
      <dsp:txXfrm>
        <a:off x="331117" y="1499531"/>
        <a:ext cx="987804" cy="658536"/>
      </dsp:txXfrm>
    </dsp:sp>
    <dsp:sp modelId="{BD9DC34D-E9EA-46A9-8B1B-42DC31F157C8}">
      <dsp:nvSpPr>
        <dsp:cNvPr id="0" name=""/>
        <dsp:cNvSpPr/>
      </dsp:nvSpPr>
      <dsp:spPr>
        <a:xfrm>
          <a:off x="1483556" y="1499531"/>
          <a:ext cx="1646340" cy="6585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 Get some from the neighbours</a:t>
          </a:r>
          <a:endParaRPr lang="en-US" sz="1400" kern="1200"/>
        </a:p>
      </dsp:txBody>
      <dsp:txXfrm>
        <a:off x="1812824" y="1499531"/>
        <a:ext cx="987804" cy="658536"/>
      </dsp:txXfrm>
    </dsp:sp>
    <dsp:sp modelId="{F1A4FAC9-11F0-4E3B-BA29-6DA1AD18CA03}">
      <dsp:nvSpPr>
        <dsp:cNvPr id="0" name=""/>
        <dsp:cNvSpPr/>
      </dsp:nvSpPr>
      <dsp:spPr>
        <a:xfrm>
          <a:off x="2965263" y="1499531"/>
          <a:ext cx="1646340" cy="6585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 Knocked on the first pig's house</a:t>
          </a:r>
          <a:endParaRPr lang="en-US" sz="1400" kern="1200"/>
        </a:p>
      </dsp:txBody>
      <dsp:txXfrm>
        <a:off x="3294531" y="1499531"/>
        <a:ext cx="987804" cy="658536"/>
      </dsp:txXfrm>
    </dsp:sp>
    <dsp:sp modelId="{0828F3BE-DDAA-47BC-8476-9F9C24CB63D9}">
      <dsp:nvSpPr>
        <dsp:cNvPr id="0" name=""/>
        <dsp:cNvSpPr/>
      </dsp:nvSpPr>
      <dsp:spPr>
        <a:xfrm>
          <a:off x="4446969" y="1499531"/>
          <a:ext cx="1646340" cy="6585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 Ignored </a:t>
          </a:r>
        </a:p>
      </dsp:txBody>
      <dsp:txXfrm>
        <a:off x="4776237" y="1499531"/>
        <a:ext cx="987804" cy="658536"/>
      </dsp:txXfrm>
    </dsp:sp>
    <dsp:sp modelId="{C16A0DF6-E505-4ED5-90F3-2161E25705CB}">
      <dsp:nvSpPr>
        <dsp:cNvPr id="0" name=""/>
        <dsp:cNvSpPr/>
      </dsp:nvSpPr>
      <dsp:spPr>
        <a:xfrm>
          <a:off x="5928676" y="1499531"/>
          <a:ext cx="1646340" cy="6585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 Curious</a:t>
          </a:r>
        </a:p>
      </dsp:txBody>
      <dsp:txXfrm>
        <a:off x="6257944" y="1499531"/>
        <a:ext cx="987804" cy="6585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AU"/>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B556FE3-4BBE-4EDC-A3F7-930D898E69A6}" type="datetimeFigureOut">
              <a:rPr lang="en-AU" smtClean="0"/>
              <a:t>12/9/22</a:t>
            </a:fld>
            <a:endParaRPr lang="en-AU"/>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AU"/>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AU"/>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21BCF21-6787-427F-8529-24626E6324C6}" type="slidenum">
              <a:rPr lang="en-AU" smtClean="0"/>
              <a:t>‹#›</a:t>
            </a:fld>
            <a:endParaRPr lang="en-AU"/>
          </a:p>
        </p:txBody>
      </p:sp>
    </p:spTree>
    <p:extLst>
      <p:ext uri="{BB962C8B-B14F-4D97-AF65-F5344CB8AC3E}">
        <p14:creationId xmlns:p14="http://schemas.microsoft.com/office/powerpoint/2010/main" val="54954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YdMzJFWMYu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to read </a:t>
            </a:r>
            <a:r>
              <a:rPr lang="en-US" err="1"/>
              <a:t>Stellarphant</a:t>
            </a:r>
            <a:r>
              <a:rPr lang="en-US"/>
              <a:t>: </a:t>
            </a:r>
            <a:r>
              <a:rPr lang="en-US">
                <a:hlinkClick r:id="rId3"/>
              </a:rPr>
              <a:t>https://www.youtube.com/watch?v=YdMzJFWMYuc</a:t>
            </a:r>
            <a:r>
              <a:rPr lang="en-US"/>
              <a:t> </a:t>
            </a:r>
          </a:p>
          <a:p>
            <a:r>
              <a:rPr lang="en-US"/>
              <a:t>Teacher puts the necessary components into the table and students explain why that component fits into story grammar.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4</a:t>
            </a:fld>
            <a:endParaRPr lang="en-AU"/>
          </a:p>
        </p:txBody>
      </p:sp>
    </p:spTree>
    <p:extLst>
      <p:ext uri="{BB962C8B-B14F-4D97-AF65-F5344CB8AC3E}">
        <p14:creationId xmlns:p14="http://schemas.microsoft.com/office/powerpoint/2010/main" val="1856449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17</a:t>
            </a:fld>
            <a:endParaRPr lang="en-AU"/>
          </a:p>
        </p:txBody>
      </p:sp>
    </p:spTree>
    <p:extLst>
      <p:ext uri="{BB962C8B-B14F-4D97-AF65-F5344CB8AC3E}">
        <p14:creationId xmlns:p14="http://schemas.microsoft.com/office/powerpoint/2010/main" val="2375000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Sentence(s) saying what’s happening just before the start of the problem</a:t>
            </a:r>
          </a:p>
          <a:p>
            <a:r>
              <a:rPr lang="en-AU" b="1"/>
              <a:t>Sentence(s) that State Problem</a:t>
            </a:r>
            <a:endParaRPr lang="en-AU"/>
          </a:p>
          <a:p>
            <a:endParaRPr lang="en-AU" b="1">
              <a:cs typeface="Calibri" panose="020F0502020204030204"/>
            </a:endParaRPr>
          </a:p>
          <a:p>
            <a:r>
              <a:rPr lang="en-AU" b="1">
                <a:cs typeface="Calibri" panose="020F0502020204030204"/>
              </a:rPr>
              <a:t>Teacher to model Note-taking </a:t>
            </a:r>
          </a:p>
          <a:p>
            <a:r>
              <a:rPr lang="en-AU">
                <a:cs typeface="Calibri" panose="020F0502020204030204"/>
              </a:rPr>
              <a:t>Problem = hands out bananas – one left in her bucket. Realises gate is open – monkey is gone.</a:t>
            </a:r>
          </a:p>
          <a:p>
            <a:r>
              <a:rPr lang="en-AU">
                <a:cs typeface="Calibri" panose="020F0502020204030204"/>
              </a:rPr>
              <a:t>Feeling = shock + panic</a:t>
            </a:r>
          </a:p>
          <a:p>
            <a:endParaRPr lang="en-AU">
              <a:cs typeface="Calibri" panose="020F0502020204030204"/>
            </a:endParaRPr>
          </a:p>
          <a:p>
            <a:r>
              <a:rPr lang="en-AU" b="1">
                <a:cs typeface="Calibri" panose="020F0502020204030204"/>
              </a:rPr>
              <a:t>Teacher to model writing the problem </a:t>
            </a:r>
          </a:p>
          <a:p>
            <a:r>
              <a:rPr lang="en-AU">
                <a:cs typeface="Calibri" panose="020F0502020204030204"/>
              </a:rPr>
              <a:t>Whilst handing out the bananas to feed the monkeys, she notices there is one banana left in the bucket. She turns back to realise that the gate never clicked shut, which can only mean one thing. A sea of shock and panic washed over her as she realised the monkey had escaped.</a:t>
            </a:r>
          </a:p>
        </p:txBody>
      </p:sp>
      <p:sp>
        <p:nvSpPr>
          <p:cNvPr id="4" name="Slide Number Placeholder 3"/>
          <p:cNvSpPr>
            <a:spLocks noGrp="1"/>
          </p:cNvSpPr>
          <p:nvPr>
            <p:ph type="sldNum" sz="quarter" idx="5"/>
          </p:nvPr>
        </p:nvSpPr>
        <p:spPr/>
        <p:txBody>
          <a:bodyPr/>
          <a:lstStyle/>
          <a:p>
            <a:fld id="{E21BCF21-6787-427F-8529-24626E6324C6}" type="slidenum">
              <a:rPr lang="en-AU" smtClean="0"/>
              <a:t>18</a:t>
            </a:fld>
            <a:endParaRPr lang="en-AU"/>
          </a:p>
        </p:txBody>
      </p:sp>
    </p:spTree>
    <p:extLst>
      <p:ext uri="{BB962C8B-B14F-4D97-AF65-F5344CB8AC3E}">
        <p14:creationId xmlns:p14="http://schemas.microsoft.com/office/powerpoint/2010/main" val="285110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Sentence(s) saying what’s happening just before the start of the problem</a:t>
            </a:r>
            <a:endParaRPr lang="en-US"/>
          </a:p>
          <a:p>
            <a:r>
              <a:rPr lang="en-AU" b="1"/>
              <a:t>Sentence(s) that State Problem</a:t>
            </a:r>
            <a:endParaRPr lang="en-US"/>
          </a:p>
          <a:p>
            <a:endParaRPr lang="en-AU" b="1">
              <a:cs typeface="Calibri" panose="020F0502020204030204"/>
            </a:endParaRPr>
          </a:p>
          <a:p>
            <a:r>
              <a:rPr lang="en-AU">
                <a:cs typeface="Calibri" panose="020F0502020204030204"/>
              </a:rPr>
              <a:t>Problem= realises keys are locked in boot ---&gt; kids not getting their lunch</a:t>
            </a:r>
            <a:endParaRPr lang="en-AU" b="1">
              <a:cs typeface="Calibri" panose="020F0502020204030204"/>
            </a:endParaRPr>
          </a:p>
          <a:p>
            <a:r>
              <a:rPr lang="en-AU">
                <a:cs typeface="Calibri" panose="020F0502020204030204"/>
              </a:rPr>
              <a:t>Feeling= guilty + annoyed</a:t>
            </a:r>
          </a:p>
          <a:p>
            <a:endParaRPr lang="en-AU">
              <a:cs typeface="Calibri" panose="020F0502020204030204"/>
            </a:endParaRPr>
          </a:p>
          <a:p>
            <a:r>
              <a:rPr lang="en-AU">
                <a:cs typeface="Calibri" panose="020F0502020204030204"/>
              </a:rPr>
              <a:t>When she runs to the drivers side door, she fumbles to find her car keys. She then realises that her keys are in the boot, this means her children will not be getting lunch today. A rush of guilt flowed over her as she became annoyed at her silly mistake. </a:t>
            </a:r>
          </a:p>
          <a:p>
            <a:endParaRPr lang="en-AU">
              <a:cs typeface="Calibri" panose="020F0502020204030204"/>
            </a:endParaRPr>
          </a:p>
          <a:p>
            <a:endParaRPr lang="en-AU">
              <a:cs typeface="Calibri" panose="020F0502020204030204"/>
            </a:endParaRPr>
          </a:p>
          <a:p>
            <a:endParaRPr lang="en-AU">
              <a:cs typeface="Calibri" panose="020F0502020204030204"/>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19</a:t>
            </a:fld>
            <a:endParaRPr lang="en-AU"/>
          </a:p>
        </p:txBody>
      </p:sp>
    </p:spTree>
    <p:extLst>
      <p:ext uri="{BB962C8B-B14F-4D97-AF65-F5344CB8AC3E}">
        <p14:creationId xmlns:p14="http://schemas.microsoft.com/office/powerpoint/2010/main" val="3684009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Sentence(s) saying what’s happening just before the start of the problem</a:t>
            </a:r>
            <a:endParaRPr lang="en-US"/>
          </a:p>
          <a:p>
            <a:r>
              <a:rPr lang="en-AU" b="1"/>
              <a:t>Sentence(s) that State Problem</a:t>
            </a:r>
            <a:endParaRPr lang="en-AU"/>
          </a:p>
          <a:p>
            <a:endParaRPr lang="en-AU" b="1">
              <a:cs typeface="Calibri" panose="020F0502020204030204"/>
            </a:endParaRPr>
          </a:p>
          <a:p>
            <a:r>
              <a:rPr lang="en-AU" b="1">
                <a:cs typeface="Calibri" panose="020F0502020204030204"/>
              </a:rPr>
              <a:t>Note-taking </a:t>
            </a:r>
          </a:p>
          <a:p>
            <a:r>
              <a:rPr lang="en-AU">
                <a:cs typeface="Calibri"/>
              </a:rPr>
              <a:t>Problem = teacher says go back to table. Peter sees shoelaces tied together. </a:t>
            </a:r>
          </a:p>
          <a:p>
            <a:r>
              <a:rPr lang="en-AU">
                <a:cs typeface="Calibri"/>
              </a:rPr>
              <a:t>Feeling = embarrassed and fearful. </a:t>
            </a:r>
          </a:p>
          <a:p>
            <a:endParaRPr lang="en-AU">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20</a:t>
            </a:fld>
            <a:endParaRPr lang="en-AU"/>
          </a:p>
        </p:txBody>
      </p:sp>
    </p:spTree>
    <p:extLst>
      <p:ext uri="{BB962C8B-B14F-4D97-AF65-F5344CB8AC3E}">
        <p14:creationId xmlns:p14="http://schemas.microsoft.com/office/powerpoint/2010/main" val="42843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US">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21</a:t>
            </a:fld>
            <a:endParaRPr lang="en-AU"/>
          </a:p>
        </p:txBody>
      </p:sp>
    </p:spTree>
    <p:extLst>
      <p:ext uri="{BB962C8B-B14F-4D97-AF65-F5344CB8AC3E}">
        <p14:creationId xmlns:p14="http://schemas.microsoft.com/office/powerpoint/2010/main" val="3933404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1BCF21-6787-427F-8529-24626E6324C6}" type="slidenum">
              <a:rPr lang="en-AU" smtClean="0"/>
              <a:t>22</a:t>
            </a:fld>
            <a:endParaRPr lang="en-AU"/>
          </a:p>
        </p:txBody>
      </p:sp>
    </p:spTree>
    <p:extLst>
      <p:ext uri="{BB962C8B-B14F-4D97-AF65-F5344CB8AC3E}">
        <p14:creationId xmlns:p14="http://schemas.microsoft.com/office/powerpoint/2010/main" val="3429276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23</a:t>
            </a:fld>
            <a:endParaRPr lang="en-AU"/>
          </a:p>
        </p:txBody>
      </p:sp>
    </p:spTree>
    <p:extLst>
      <p:ext uri="{BB962C8B-B14F-4D97-AF65-F5344CB8AC3E}">
        <p14:creationId xmlns:p14="http://schemas.microsoft.com/office/powerpoint/2010/main" val="320626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25</a:t>
            </a:fld>
            <a:endParaRPr lang="en-AU"/>
          </a:p>
        </p:txBody>
      </p:sp>
    </p:spTree>
    <p:extLst>
      <p:ext uri="{BB962C8B-B14F-4D97-AF65-F5344CB8AC3E}">
        <p14:creationId xmlns:p14="http://schemas.microsoft.com/office/powerpoint/2010/main" val="363538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Sentence(s) saying what’s happening just before the start of the problem</a:t>
            </a:r>
            <a:endParaRPr lang="en-US"/>
          </a:p>
          <a:p>
            <a:r>
              <a:rPr lang="en-AU" b="1"/>
              <a:t>Sentence(s) that State Problem</a:t>
            </a:r>
            <a:endParaRPr lang="en-US"/>
          </a:p>
          <a:p>
            <a:endParaRPr lang="en-AU" b="1">
              <a:cs typeface="Calibri" panose="020F0502020204030204"/>
            </a:endParaRPr>
          </a:p>
          <a:p>
            <a:r>
              <a:rPr lang="en-AU" b="1">
                <a:cs typeface="Calibri" panose="020F0502020204030204"/>
              </a:rPr>
              <a:t>Teacher to model writing SPF</a:t>
            </a:r>
          </a:p>
          <a:p>
            <a:r>
              <a:rPr lang="en-AU" b="1">
                <a:cs typeface="Calibri" panose="020F0502020204030204"/>
              </a:rPr>
              <a:t>Start with problem</a:t>
            </a:r>
          </a:p>
          <a:p>
            <a:r>
              <a:rPr lang="en-AU">
                <a:cs typeface="Calibri" panose="020F0502020204030204"/>
              </a:rPr>
              <a:t>Character = _____ seeking refuge</a:t>
            </a:r>
            <a:endParaRPr lang="en-AU" b="1">
              <a:cs typeface="Calibri" panose="020F0502020204030204"/>
            </a:endParaRPr>
          </a:p>
          <a:p>
            <a:r>
              <a:rPr lang="en-AU">
                <a:cs typeface="Calibri" panose="020F0502020204030204"/>
              </a:rPr>
              <a:t>Setting = left city, packed up things and set sail on a boat</a:t>
            </a:r>
          </a:p>
          <a:p>
            <a:r>
              <a:rPr lang="en-AU">
                <a:cs typeface="Calibri" panose="020F0502020204030204"/>
              </a:rPr>
              <a:t>Problem = Lost at sea </a:t>
            </a:r>
            <a:endParaRPr lang="en-AU" b="1">
              <a:cs typeface="Calibri" panose="020F0502020204030204"/>
            </a:endParaRPr>
          </a:p>
          <a:p>
            <a:r>
              <a:rPr lang="en-AU">
                <a:cs typeface="Calibri" panose="020F0502020204030204"/>
              </a:rPr>
              <a:t>Feeling = scared, doubtful</a:t>
            </a:r>
          </a:p>
          <a:p>
            <a:endParaRPr lang="en-AU">
              <a:cs typeface="Calibri" panose="020F0502020204030204"/>
            </a:endParaRPr>
          </a:p>
          <a:p>
            <a:endParaRPr lang="en-AU">
              <a:cs typeface="Calibri" panose="020F0502020204030204"/>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26</a:t>
            </a:fld>
            <a:endParaRPr lang="en-AU"/>
          </a:p>
        </p:txBody>
      </p:sp>
    </p:spTree>
    <p:extLst>
      <p:ext uri="{BB962C8B-B14F-4D97-AF65-F5344CB8AC3E}">
        <p14:creationId xmlns:p14="http://schemas.microsoft.com/office/powerpoint/2010/main" val="1716599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27</a:t>
            </a:fld>
            <a:endParaRPr lang="en-AU"/>
          </a:p>
        </p:txBody>
      </p:sp>
    </p:spTree>
    <p:extLst>
      <p:ext uri="{BB962C8B-B14F-4D97-AF65-F5344CB8AC3E}">
        <p14:creationId xmlns:p14="http://schemas.microsoft.com/office/powerpoint/2010/main" val="333260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Students to discuss which reason is the more relevant to them </a:t>
            </a:r>
          </a:p>
        </p:txBody>
      </p:sp>
      <p:sp>
        <p:nvSpPr>
          <p:cNvPr id="4" name="Slide Number Placeholder 3"/>
          <p:cNvSpPr>
            <a:spLocks noGrp="1"/>
          </p:cNvSpPr>
          <p:nvPr>
            <p:ph type="sldNum" sz="quarter" idx="5"/>
          </p:nvPr>
        </p:nvSpPr>
        <p:spPr/>
        <p:txBody>
          <a:bodyPr/>
          <a:lstStyle/>
          <a:p>
            <a:fld id="{08306C95-7A35-4979-9454-D437C8FA05DE}" type="slidenum">
              <a:rPr lang="en-AU" smtClean="0"/>
              <a:t>5</a:t>
            </a:fld>
            <a:endParaRPr lang="en-AU"/>
          </a:p>
        </p:txBody>
      </p:sp>
    </p:spTree>
    <p:extLst>
      <p:ext uri="{BB962C8B-B14F-4D97-AF65-F5344CB8AC3E}">
        <p14:creationId xmlns:p14="http://schemas.microsoft.com/office/powerpoint/2010/main" val="357701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US">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28</a:t>
            </a:fld>
            <a:endParaRPr lang="en-AU"/>
          </a:p>
        </p:txBody>
      </p:sp>
    </p:spTree>
    <p:extLst>
      <p:ext uri="{BB962C8B-B14F-4D97-AF65-F5344CB8AC3E}">
        <p14:creationId xmlns:p14="http://schemas.microsoft.com/office/powerpoint/2010/main" val="85591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30</a:t>
            </a:fld>
            <a:endParaRPr lang="en-AU"/>
          </a:p>
        </p:txBody>
      </p:sp>
    </p:spTree>
    <p:extLst>
      <p:ext uri="{BB962C8B-B14F-4D97-AF65-F5344CB8AC3E}">
        <p14:creationId xmlns:p14="http://schemas.microsoft.com/office/powerpoint/2010/main" val="278934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32</a:t>
            </a:fld>
            <a:endParaRPr lang="en-AU"/>
          </a:p>
        </p:txBody>
      </p:sp>
    </p:spTree>
    <p:extLst>
      <p:ext uri="{BB962C8B-B14F-4D97-AF65-F5344CB8AC3E}">
        <p14:creationId xmlns:p14="http://schemas.microsoft.com/office/powerpoint/2010/main" val="1569293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cs typeface="Calibri" panose="020F0502020204030204"/>
              </a:rPr>
              <a:t>Teacher to model Note-taking </a:t>
            </a:r>
            <a:endParaRPr lang="en-US"/>
          </a:p>
          <a:p>
            <a:r>
              <a:rPr lang="en-AU">
                <a:cs typeface="Calibri" panose="020F0502020204030204"/>
              </a:rPr>
              <a:t>Plan – instinct to pick it up - </a:t>
            </a:r>
          </a:p>
          <a:p>
            <a:r>
              <a:rPr lang="en-AU">
                <a:cs typeface="Calibri" panose="020F0502020204030204"/>
              </a:rPr>
              <a:t>Attempt – takes a step but hears car horn and moves out of the way. </a:t>
            </a:r>
          </a:p>
          <a:p>
            <a:r>
              <a:rPr lang="en-AU">
                <a:cs typeface="Calibri" panose="020F0502020204030204"/>
              </a:rPr>
              <a:t>Consequence – car runs over the ice-cream</a:t>
            </a:r>
          </a:p>
          <a:p>
            <a:r>
              <a:rPr lang="en-AU">
                <a:cs typeface="Calibri" panose="020F0502020204030204"/>
              </a:rPr>
              <a:t>Feeling – disappointed, stunned  = kicks stone all the way home.</a:t>
            </a:r>
          </a:p>
          <a:p>
            <a:endParaRPr lang="en-AU">
              <a:cs typeface="Calibri" panose="020F0502020204030204"/>
            </a:endParaRPr>
          </a:p>
          <a:p>
            <a:r>
              <a:rPr lang="en-AU" b="1">
                <a:cs typeface="Calibri"/>
              </a:rPr>
              <a:t>Teacher to model:</a:t>
            </a:r>
          </a:p>
          <a:p>
            <a:r>
              <a:rPr lang="en-AU">
                <a:cs typeface="Calibri" panose="020F0502020204030204"/>
              </a:rPr>
              <a:t>His first instinct was to scoop up the ice-cream and save what he could. As he bent down, he heard a loud sharp horn, warning him to move out of the way. Brendan jolted back off the road and watched the wheels of the car crush his ice-cream. Feeling stunned and disappointed, he started the slow and hungry journey home as the scorching sun beat down on him. </a:t>
            </a:r>
          </a:p>
          <a:p>
            <a:endParaRPr lang="en-AU">
              <a:cs typeface="Calibri" panose="020F0502020204030204"/>
            </a:endParaRPr>
          </a:p>
          <a:p>
            <a:r>
              <a:rPr lang="en-AU">
                <a:cs typeface="Calibri" panose="020F0502020204030204"/>
              </a:rPr>
              <a:t>Teacher to type up so students can see whole beginning of narrative. </a:t>
            </a:r>
          </a:p>
        </p:txBody>
      </p:sp>
      <p:sp>
        <p:nvSpPr>
          <p:cNvPr id="4" name="Slide Number Placeholder 3"/>
          <p:cNvSpPr>
            <a:spLocks noGrp="1"/>
          </p:cNvSpPr>
          <p:nvPr>
            <p:ph type="sldNum" sz="quarter" idx="5"/>
          </p:nvPr>
        </p:nvSpPr>
        <p:spPr/>
        <p:txBody>
          <a:bodyPr/>
          <a:lstStyle/>
          <a:p>
            <a:fld id="{E21BCF21-6787-427F-8529-24626E6324C6}" type="slidenum">
              <a:rPr lang="en-AU" smtClean="0"/>
              <a:t>33</a:t>
            </a:fld>
            <a:endParaRPr lang="en-AU"/>
          </a:p>
        </p:txBody>
      </p:sp>
    </p:spTree>
    <p:extLst>
      <p:ext uri="{BB962C8B-B14F-4D97-AF65-F5344CB8AC3E}">
        <p14:creationId xmlns:p14="http://schemas.microsoft.com/office/powerpoint/2010/main" val="4230477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cs typeface="Calibri" panose="020F0502020204030204"/>
              </a:rPr>
              <a:t>Teacher to model Note-taking </a:t>
            </a:r>
            <a:endParaRPr lang="en-US">
              <a:cs typeface="Calibri" panose="020F0502020204030204"/>
            </a:endParaRPr>
          </a:p>
          <a:p>
            <a:endParaRPr lang="en-AU">
              <a:cs typeface="Calibri" panose="020F0502020204030204"/>
            </a:endParaRPr>
          </a:p>
          <a:p>
            <a:r>
              <a:rPr lang="en-AU" b="1">
                <a:cs typeface="Calibri" panose="020F0502020204030204"/>
              </a:rPr>
              <a:t>Teacher to model:</a:t>
            </a:r>
            <a:endParaRPr lang="en-AU"/>
          </a:p>
          <a:p>
            <a:endParaRPr lang="en-AU">
              <a:cs typeface="Calibri" panose="020F0502020204030204"/>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34</a:t>
            </a:fld>
            <a:endParaRPr lang="en-AU"/>
          </a:p>
        </p:txBody>
      </p:sp>
    </p:spTree>
    <p:extLst>
      <p:ext uri="{BB962C8B-B14F-4D97-AF65-F5344CB8AC3E}">
        <p14:creationId xmlns:p14="http://schemas.microsoft.com/office/powerpoint/2010/main" val="872351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35</a:t>
            </a:fld>
            <a:endParaRPr lang="en-AU"/>
          </a:p>
        </p:txBody>
      </p:sp>
    </p:spTree>
    <p:extLst>
      <p:ext uri="{BB962C8B-B14F-4D97-AF65-F5344CB8AC3E}">
        <p14:creationId xmlns:p14="http://schemas.microsoft.com/office/powerpoint/2010/main" val="1414894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US">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36</a:t>
            </a:fld>
            <a:endParaRPr lang="en-AU"/>
          </a:p>
        </p:txBody>
      </p:sp>
    </p:spTree>
    <p:extLst>
      <p:ext uri="{BB962C8B-B14F-4D97-AF65-F5344CB8AC3E}">
        <p14:creationId xmlns:p14="http://schemas.microsoft.com/office/powerpoint/2010/main" val="2016380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38</a:t>
            </a:fld>
            <a:endParaRPr lang="en-AU"/>
          </a:p>
        </p:txBody>
      </p:sp>
    </p:spTree>
    <p:extLst>
      <p:ext uri="{BB962C8B-B14F-4D97-AF65-F5344CB8AC3E}">
        <p14:creationId xmlns:p14="http://schemas.microsoft.com/office/powerpoint/2010/main" val="2432518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40</a:t>
            </a:fld>
            <a:endParaRPr lang="en-AU"/>
          </a:p>
        </p:txBody>
      </p:sp>
    </p:spTree>
    <p:extLst>
      <p:ext uri="{BB962C8B-B14F-4D97-AF65-F5344CB8AC3E}">
        <p14:creationId xmlns:p14="http://schemas.microsoft.com/office/powerpoint/2010/main" val="1544658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Sentence(s) that tell what happened after the consequence. </a:t>
            </a:r>
            <a:endParaRPr lang="en-US"/>
          </a:p>
          <a:p>
            <a:r>
              <a:rPr lang="en-US" b="1">
                <a:cs typeface="Calibri"/>
              </a:rPr>
              <a:t>Consequence can have 'emotional response'-feeling.</a:t>
            </a:r>
          </a:p>
          <a:p>
            <a:endParaRPr lang="en-US"/>
          </a:p>
          <a:p>
            <a:r>
              <a:rPr lang="en-US" b="1"/>
              <a:t>Sentence(s) that tell what the character(s) feel or think at the end of the story.</a:t>
            </a:r>
            <a:endParaRPr lang="en-AU"/>
          </a:p>
          <a:p>
            <a:endParaRPr lang="en-US" b="1"/>
          </a:p>
          <a:p>
            <a:r>
              <a:rPr lang="en-US" b="1">
                <a:cs typeface="Calibri"/>
              </a:rPr>
              <a:t>Teacher to model note taking and turning notes into sentences.</a:t>
            </a:r>
          </a:p>
          <a:p>
            <a:r>
              <a:rPr lang="en-AU" b="1">
                <a:cs typeface="Calibri" panose="020F0502020204030204"/>
              </a:rPr>
              <a:t>Ending = </a:t>
            </a:r>
            <a:r>
              <a:rPr lang="en-AU">
                <a:cs typeface="Calibri"/>
              </a:rPr>
              <a:t>Following Friday gets ice-cream &amp; carefully crosses the road home</a:t>
            </a:r>
          </a:p>
          <a:p>
            <a:r>
              <a:rPr lang="en-AU" b="1">
                <a:cs typeface="Calibri" panose="020F0502020204030204"/>
              </a:rPr>
              <a:t>End feel = </a:t>
            </a:r>
            <a:r>
              <a:rPr lang="en-AU">
                <a:cs typeface="Calibri"/>
              </a:rPr>
              <a:t>satisfied but now always cautious </a:t>
            </a:r>
          </a:p>
          <a:p>
            <a:endParaRPr lang="en-AU">
              <a:cs typeface="Calibri"/>
            </a:endParaRPr>
          </a:p>
          <a:p>
            <a:r>
              <a:rPr lang="en-AU">
                <a:cs typeface="Calibri"/>
              </a:rPr>
              <a:t>Brendan had to wait until the following Friday to get another ice-cream and on this occasion he was extra careful when crossing the road. As he reached the other side, he relished his sweet treat, knowing he had not made the same mistake as last week. From then on, Brendan was always cautious when crossing, especially when holding an ice-cream</a:t>
            </a:r>
          </a:p>
          <a:p>
            <a:endParaRPr lang="en-AU" b="1">
              <a:cs typeface="Calibri" panose="020F0502020204030204"/>
            </a:endParaRPr>
          </a:p>
          <a:p>
            <a:endParaRPr lang="en-AU">
              <a:cs typeface="Calibri" panose="020F0502020204030204"/>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41</a:t>
            </a:fld>
            <a:endParaRPr lang="en-AU"/>
          </a:p>
        </p:txBody>
      </p:sp>
    </p:spTree>
    <p:extLst>
      <p:ext uri="{BB962C8B-B14F-4D97-AF65-F5344CB8AC3E}">
        <p14:creationId xmlns:p14="http://schemas.microsoft.com/office/powerpoint/2010/main" val="426815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7</a:t>
            </a:fld>
            <a:endParaRPr lang="en-AU"/>
          </a:p>
        </p:txBody>
      </p:sp>
    </p:spTree>
    <p:extLst>
      <p:ext uri="{BB962C8B-B14F-4D97-AF65-F5344CB8AC3E}">
        <p14:creationId xmlns:p14="http://schemas.microsoft.com/office/powerpoint/2010/main" val="2432518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cs typeface="Calibri" panose="020F0502020204030204"/>
            </a:endParaRPr>
          </a:p>
          <a:p>
            <a:endParaRPr lang="en-AU" b="1">
              <a:cs typeface="Calibri" panose="020F0502020204030204"/>
            </a:endParaRPr>
          </a:p>
          <a:p>
            <a:endParaRPr lang="en-AU">
              <a:cs typeface="Calibri"/>
            </a:endParaRPr>
          </a:p>
          <a:p>
            <a:endParaRPr lang="en-AU">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42</a:t>
            </a:fld>
            <a:endParaRPr lang="en-AU"/>
          </a:p>
        </p:txBody>
      </p:sp>
    </p:spTree>
    <p:extLst>
      <p:ext uri="{BB962C8B-B14F-4D97-AF65-F5344CB8AC3E}">
        <p14:creationId xmlns:p14="http://schemas.microsoft.com/office/powerpoint/2010/main" val="1236856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US">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43</a:t>
            </a:fld>
            <a:endParaRPr lang="en-AU"/>
          </a:p>
        </p:txBody>
      </p:sp>
    </p:spTree>
    <p:extLst>
      <p:ext uri="{BB962C8B-B14F-4D97-AF65-F5344CB8AC3E}">
        <p14:creationId xmlns:p14="http://schemas.microsoft.com/office/powerpoint/2010/main" val="70139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circumstances that fot rm the setting for an event, statement, or idea, and in terms of which it can be fully understood.</a:t>
            </a:r>
          </a:p>
        </p:txBody>
      </p:sp>
      <p:sp>
        <p:nvSpPr>
          <p:cNvPr id="4" name="Slide Number Placeholder 3"/>
          <p:cNvSpPr>
            <a:spLocks noGrp="1"/>
          </p:cNvSpPr>
          <p:nvPr>
            <p:ph type="sldNum" sz="quarter" idx="5"/>
          </p:nvPr>
        </p:nvSpPr>
        <p:spPr/>
        <p:txBody>
          <a:bodyPr/>
          <a:lstStyle/>
          <a:p>
            <a:fld id="{E21BCF21-6787-427F-8529-24626E6324C6}" type="slidenum">
              <a:rPr lang="en-AU" smtClean="0"/>
              <a:t>9</a:t>
            </a:fld>
            <a:endParaRPr lang="en-AU"/>
          </a:p>
        </p:txBody>
      </p:sp>
    </p:spTree>
    <p:extLst>
      <p:ext uri="{BB962C8B-B14F-4D97-AF65-F5344CB8AC3E}">
        <p14:creationId xmlns:p14="http://schemas.microsoft.com/office/powerpoint/2010/main" val="1544658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cs typeface="Calibri"/>
              </a:rPr>
              <a:t>Sentence intro character/s</a:t>
            </a:r>
          </a:p>
          <a:p>
            <a:r>
              <a:rPr lang="en-AU" b="1">
                <a:cs typeface="Calibri"/>
              </a:rPr>
              <a:t>Sentence about what is happening around the character (put yourself in that situation- what do you hear/see/smell)- e.g. the coffee machine was bubbling as Runner was tearing around the apartment</a:t>
            </a:r>
          </a:p>
          <a:p>
            <a:r>
              <a:rPr lang="en-AU" b="1"/>
              <a:t>Sentence what the character is doing</a:t>
            </a:r>
            <a:endParaRPr lang="en-AU"/>
          </a:p>
          <a:p>
            <a:endParaRPr lang="en-AU" b="1">
              <a:cs typeface="Calibri" panose="020F0502020204030204"/>
            </a:endParaRPr>
          </a:p>
          <a:p>
            <a:r>
              <a:rPr lang="en-AU" b="1">
                <a:cs typeface="Calibri" panose="020F0502020204030204"/>
              </a:rPr>
              <a:t>Teacher to model Note-taking </a:t>
            </a:r>
          </a:p>
          <a:p>
            <a:r>
              <a:rPr lang="en-AU">
                <a:cs typeface="Calibri" panose="020F0502020204030204"/>
              </a:rPr>
              <a:t>Brendan = clumsy boy + sweet tooth / gets an ice-cream after school every Friday.</a:t>
            </a:r>
          </a:p>
          <a:p>
            <a:r>
              <a:rPr lang="en-AU">
                <a:cs typeface="Calibri" panose="020F0502020204030204"/>
              </a:rPr>
              <a:t>Setting = at ice-cream shop / smell waffle</a:t>
            </a:r>
          </a:p>
          <a:p>
            <a:r>
              <a:rPr lang="en-AU">
                <a:cs typeface="Calibri" panose="020F0502020204030204"/>
              </a:rPr>
              <a:t>= ordered 2 scoop ice-cream + left store </a:t>
            </a:r>
          </a:p>
          <a:p>
            <a:endParaRPr lang="en-AU">
              <a:cs typeface="Calibri" panose="020F0502020204030204"/>
            </a:endParaRPr>
          </a:p>
          <a:p>
            <a:r>
              <a:rPr lang="en-AU" b="1">
                <a:cs typeface="Calibri"/>
              </a:rPr>
              <a:t>Teacher to model</a:t>
            </a:r>
          </a:p>
          <a:p>
            <a:r>
              <a:rPr lang="en-AU">
                <a:cs typeface="Calibri" panose="020F0502020204030204"/>
              </a:rPr>
              <a:t>Brendan, a clumsy boy with a sweet tooth, routinely buys himself an ice-cream every Friday after school. When he walked into the ice-cream shop, the smell of waffles wafted towards him. He excitedly ordered a double scoop, waited and left the store, ice-cream in hand. </a:t>
            </a:r>
          </a:p>
        </p:txBody>
      </p:sp>
      <p:sp>
        <p:nvSpPr>
          <p:cNvPr id="4" name="Slide Number Placeholder 3"/>
          <p:cNvSpPr>
            <a:spLocks noGrp="1"/>
          </p:cNvSpPr>
          <p:nvPr>
            <p:ph type="sldNum" sz="quarter" idx="5"/>
          </p:nvPr>
        </p:nvSpPr>
        <p:spPr/>
        <p:txBody>
          <a:bodyPr/>
          <a:lstStyle/>
          <a:p>
            <a:fld id="{E21BCF21-6787-427F-8529-24626E6324C6}" type="slidenum">
              <a:rPr lang="en-AU" smtClean="0"/>
              <a:t>10</a:t>
            </a:fld>
            <a:endParaRPr lang="en-AU"/>
          </a:p>
        </p:txBody>
      </p:sp>
    </p:spTree>
    <p:extLst>
      <p:ext uri="{BB962C8B-B14F-4D97-AF65-F5344CB8AC3E}">
        <p14:creationId xmlns:p14="http://schemas.microsoft.com/office/powerpoint/2010/main" val="4268159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Note-taking</a:t>
            </a:r>
            <a:endParaRPr lang="en-US"/>
          </a:p>
          <a:p>
            <a:r>
              <a:rPr lang="en-AU" b="1">
                <a:cs typeface="Calibri" panose="020F0502020204030204"/>
              </a:rPr>
              <a:t>Sally = </a:t>
            </a:r>
          </a:p>
          <a:p>
            <a:r>
              <a:rPr lang="en-AU" b="1">
                <a:cs typeface="Calibri" panose="020F0502020204030204"/>
              </a:rPr>
              <a:t>Setting --&gt; School</a:t>
            </a:r>
          </a:p>
          <a:p>
            <a:r>
              <a:rPr lang="en-AU">
                <a:cs typeface="Calibri" panose="020F0502020204030204"/>
              </a:rPr>
              <a:t>Sally, a befuddled student, had forgotten to set her alarm. Because she had slept in, she rushed out the door, absentmindedly leaving her work on the kitchen bench. She made it to school just in time. </a:t>
            </a:r>
          </a:p>
          <a:p>
            <a:endParaRPr lang="en-AU">
              <a:cs typeface="Calibri" panose="020F0502020204030204"/>
            </a:endParaRPr>
          </a:p>
          <a:p>
            <a:endParaRPr lang="en-AU">
              <a:cs typeface="Calibri" panose="020F0502020204030204"/>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11</a:t>
            </a:fld>
            <a:endParaRPr lang="en-AU"/>
          </a:p>
        </p:txBody>
      </p:sp>
    </p:spTree>
    <p:extLst>
      <p:ext uri="{BB962C8B-B14F-4D97-AF65-F5344CB8AC3E}">
        <p14:creationId xmlns:p14="http://schemas.microsoft.com/office/powerpoint/2010/main" val="394004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cs typeface="Calibri"/>
              </a:rPr>
              <a:t>Sentence intro character/s</a:t>
            </a:r>
          </a:p>
          <a:p>
            <a:r>
              <a:rPr lang="en-AU" b="1">
                <a:cs typeface="Calibri"/>
              </a:rPr>
              <a:t>Sentence about what is happening around the character (put yourself in that situation- what do you hear/see/smell)- e.g. the coffee machine was bubbling as Runner was tearing around the apartment</a:t>
            </a:r>
          </a:p>
          <a:p>
            <a:r>
              <a:rPr lang="en-AU" b="1"/>
              <a:t>Sentence what the character is doing</a:t>
            </a:r>
            <a:endParaRPr lang="en-AU"/>
          </a:p>
          <a:p>
            <a:endParaRPr lang="en-AU" b="1">
              <a:cs typeface="Calibri" panose="020F0502020204030204"/>
            </a:endParaRPr>
          </a:p>
          <a:p>
            <a:r>
              <a:rPr lang="en-AU" b="1">
                <a:cs typeface="Calibri" panose="020F0502020204030204"/>
              </a:rPr>
              <a:t>Note-taking </a:t>
            </a:r>
          </a:p>
          <a:p>
            <a:r>
              <a:rPr lang="en-AU" b="1">
                <a:cs typeface="Calibri" panose="020F0502020204030204"/>
              </a:rPr>
              <a:t>Tom -&gt; Dad, works long hours, </a:t>
            </a:r>
          </a:p>
          <a:p>
            <a:r>
              <a:rPr lang="en-AU" b="1">
                <a:cs typeface="Calibri" panose="020F0502020204030204"/>
              </a:rPr>
              <a:t>Setting-&gt; balloons, presents, </a:t>
            </a:r>
          </a:p>
          <a:p>
            <a:endParaRPr lang="en-AU">
              <a:cs typeface="Calibri"/>
            </a:endParaRPr>
          </a:p>
          <a:p>
            <a:endParaRPr lang="en-AU">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12</a:t>
            </a:fld>
            <a:endParaRPr lang="en-AU"/>
          </a:p>
        </p:txBody>
      </p:sp>
    </p:spTree>
    <p:extLst>
      <p:ext uri="{BB962C8B-B14F-4D97-AF65-F5344CB8AC3E}">
        <p14:creationId xmlns:p14="http://schemas.microsoft.com/office/powerpoint/2010/main" val="123685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US">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13</a:t>
            </a:fld>
            <a:endParaRPr lang="en-AU"/>
          </a:p>
        </p:txBody>
      </p:sp>
    </p:spTree>
    <p:extLst>
      <p:ext uri="{BB962C8B-B14F-4D97-AF65-F5344CB8AC3E}">
        <p14:creationId xmlns:p14="http://schemas.microsoft.com/office/powerpoint/2010/main" val="70139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21BCF21-6787-427F-8529-24626E6324C6}" type="slidenum">
              <a:rPr lang="en-AU" smtClean="0"/>
              <a:t>15</a:t>
            </a:fld>
            <a:endParaRPr lang="en-AU"/>
          </a:p>
        </p:txBody>
      </p:sp>
    </p:spTree>
    <p:extLst>
      <p:ext uri="{BB962C8B-B14F-4D97-AF65-F5344CB8AC3E}">
        <p14:creationId xmlns:p14="http://schemas.microsoft.com/office/powerpoint/2010/main" val="233826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E56985AD-2D8B-41B3-BC37-78C89E744658}" type="datetimeFigureOut">
              <a:rPr lang="en-AU" smtClean="0"/>
              <a:t>12/9/22</a:t>
            </a:fld>
            <a:endParaRPr lang="en-A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A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9A39C44-DB05-4CB7-8096-F419D17C3D1A}" type="slidenum">
              <a:rPr lang="en-AU" smtClean="0"/>
              <a:t>‹#›</a:t>
            </a:fld>
            <a:endParaRPr lang="en-AU"/>
          </a:p>
        </p:txBody>
      </p:sp>
    </p:spTree>
    <p:extLst>
      <p:ext uri="{BB962C8B-B14F-4D97-AF65-F5344CB8AC3E}">
        <p14:creationId xmlns:p14="http://schemas.microsoft.com/office/powerpoint/2010/main" val="274903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85AD-2D8B-41B3-BC37-78C89E744658}" type="datetimeFigureOut">
              <a:rPr lang="en-AU" smtClean="0"/>
              <a:t>12/9/22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A39C44-DB05-4CB7-8096-F419D17C3D1A}" type="slidenum">
              <a:rPr lang="en-AU" smtClean="0"/>
              <a:t>‹#›</a:t>
            </a:fld>
            <a:endParaRPr lang="en-AU"/>
          </a:p>
        </p:txBody>
      </p:sp>
    </p:spTree>
    <p:extLst>
      <p:ext uri="{BB962C8B-B14F-4D97-AF65-F5344CB8AC3E}">
        <p14:creationId xmlns:p14="http://schemas.microsoft.com/office/powerpoint/2010/main" val="134614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85AD-2D8B-41B3-BC37-78C89E744658}" type="datetimeFigureOut">
              <a:rPr lang="en-AU" smtClean="0"/>
              <a:t>12/9/22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A39C44-DB05-4CB7-8096-F419D17C3D1A}" type="slidenum">
              <a:rPr lang="en-AU" smtClean="0"/>
              <a:t>‹#›</a:t>
            </a:fld>
            <a:endParaRPr lang="en-AU"/>
          </a:p>
        </p:txBody>
      </p:sp>
    </p:spTree>
    <p:extLst>
      <p:ext uri="{BB962C8B-B14F-4D97-AF65-F5344CB8AC3E}">
        <p14:creationId xmlns:p14="http://schemas.microsoft.com/office/powerpoint/2010/main" val="368708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85AD-2D8B-41B3-BC37-78C89E744658}" type="datetimeFigureOut">
              <a:rPr lang="en-AU" smtClean="0"/>
              <a:t>12/9/22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A39C44-DB05-4CB7-8096-F419D17C3D1A}" type="slidenum">
              <a:rPr lang="en-AU" smtClean="0"/>
              <a:t>‹#›</a:t>
            </a:fld>
            <a:endParaRPr lang="en-AU"/>
          </a:p>
        </p:txBody>
      </p:sp>
    </p:spTree>
    <p:extLst>
      <p:ext uri="{BB962C8B-B14F-4D97-AF65-F5344CB8AC3E}">
        <p14:creationId xmlns:p14="http://schemas.microsoft.com/office/powerpoint/2010/main" val="73902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6985AD-2D8B-41B3-BC37-78C89E744658}" type="datetimeFigureOut">
              <a:rPr lang="en-AU" smtClean="0"/>
              <a:t>12/9/22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A39C44-DB05-4CB7-8096-F419D17C3D1A}" type="slidenum">
              <a:rPr lang="en-AU" smtClean="0"/>
              <a:t>‹#›</a:t>
            </a:fld>
            <a:endParaRPr lang="en-AU"/>
          </a:p>
        </p:txBody>
      </p:sp>
    </p:spTree>
    <p:extLst>
      <p:ext uri="{BB962C8B-B14F-4D97-AF65-F5344CB8AC3E}">
        <p14:creationId xmlns:p14="http://schemas.microsoft.com/office/powerpoint/2010/main" val="276304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6985AD-2D8B-41B3-BC37-78C89E744658}" type="datetimeFigureOut">
              <a:rPr lang="en-AU" smtClean="0"/>
              <a:t>12/9/22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9A39C44-DB05-4CB7-8096-F419D17C3D1A}" type="slidenum">
              <a:rPr lang="en-AU" smtClean="0"/>
              <a:t>‹#›</a:t>
            </a:fld>
            <a:endParaRPr lang="en-AU"/>
          </a:p>
        </p:txBody>
      </p:sp>
    </p:spTree>
    <p:extLst>
      <p:ext uri="{BB962C8B-B14F-4D97-AF65-F5344CB8AC3E}">
        <p14:creationId xmlns:p14="http://schemas.microsoft.com/office/powerpoint/2010/main" val="264560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6985AD-2D8B-41B3-BC37-78C89E744658}" type="datetimeFigureOut">
              <a:rPr lang="en-AU" smtClean="0"/>
              <a:t>12/9/22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9A39C44-DB05-4CB7-8096-F419D17C3D1A}" type="slidenum">
              <a:rPr lang="en-AU" smtClean="0"/>
              <a:t>‹#›</a:t>
            </a:fld>
            <a:endParaRPr lang="en-AU"/>
          </a:p>
        </p:txBody>
      </p:sp>
    </p:spTree>
    <p:extLst>
      <p:ext uri="{BB962C8B-B14F-4D97-AF65-F5344CB8AC3E}">
        <p14:creationId xmlns:p14="http://schemas.microsoft.com/office/powerpoint/2010/main" val="118198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6985AD-2D8B-41B3-BC37-78C89E744658}" type="datetimeFigureOut">
              <a:rPr lang="en-AU" smtClean="0"/>
              <a:t>12/9/22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9A39C44-DB05-4CB7-8096-F419D17C3D1A}" type="slidenum">
              <a:rPr lang="en-AU" smtClean="0"/>
              <a:t>‹#›</a:t>
            </a:fld>
            <a:endParaRPr lang="en-AU"/>
          </a:p>
        </p:txBody>
      </p:sp>
    </p:spTree>
    <p:extLst>
      <p:ext uri="{BB962C8B-B14F-4D97-AF65-F5344CB8AC3E}">
        <p14:creationId xmlns:p14="http://schemas.microsoft.com/office/powerpoint/2010/main" val="238514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985AD-2D8B-41B3-BC37-78C89E744658}" type="datetimeFigureOut">
              <a:rPr lang="en-AU" smtClean="0"/>
              <a:t>12/9/22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9A39C44-DB05-4CB7-8096-F419D17C3D1A}" type="slidenum">
              <a:rPr lang="en-AU" smtClean="0"/>
              <a:t>‹#›</a:t>
            </a:fld>
            <a:endParaRPr lang="en-AU"/>
          </a:p>
        </p:txBody>
      </p:sp>
    </p:spTree>
    <p:extLst>
      <p:ext uri="{BB962C8B-B14F-4D97-AF65-F5344CB8AC3E}">
        <p14:creationId xmlns:p14="http://schemas.microsoft.com/office/powerpoint/2010/main" val="372907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E56985AD-2D8B-41B3-BC37-78C89E744658}" type="datetimeFigureOut">
              <a:rPr lang="en-AU" smtClean="0"/>
              <a:t>12/9/22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9A39C44-DB05-4CB7-8096-F419D17C3D1A}" type="slidenum">
              <a:rPr lang="en-AU" smtClean="0"/>
              <a:t>‹#›</a:t>
            </a:fld>
            <a:endParaRPr lang="en-AU"/>
          </a:p>
        </p:txBody>
      </p:sp>
    </p:spTree>
    <p:extLst>
      <p:ext uri="{BB962C8B-B14F-4D97-AF65-F5344CB8AC3E}">
        <p14:creationId xmlns:p14="http://schemas.microsoft.com/office/powerpoint/2010/main" val="420792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E56985AD-2D8B-41B3-BC37-78C89E744658}" type="datetimeFigureOut">
              <a:rPr lang="en-AU" smtClean="0"/>
              <a:t>12/9/22</a:t>
            </a:fld>
            <a:endParaRPr lang="en-A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A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9A39C44-DB05-4CB7-8096-F419D17C3D1A}" type="slidenum">
              <a:rPr lang="en-AU" smtClean="0"/>
              <a:t>‹#›</a:t>
            </a:fld>
            <a:endParaRPr lang="en-AU"/>
          </a:p>
        </p:txBody>
      </p:sp>
    </p:spTree>
    <p:extLst>
      <p:ext uri="{BB962C8B-B14F-4D97-AF65-F5344CB8AC3E}">
        <p14:creationId xmlns:p14="http://schemas.microsoft.com/office/powerpoint/2010/main" val="29920692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56985AD-2D8B-41B3-BC37-78C89E744658}" type="datetimeFigureOut">
              <a:rPr lang="en-AU" smtClean="0"/>
              <a:t>12/9/22</a:t>
            </a:fld>
            <a:endParaRPr lang="en-A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A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9A39C44-DB05-4CB7-8096-F419D17C3D1A}" type="slidenum">
              <a:rPr lang="en-AU" smtClean="0"/>
              <a:t>‹#›</a:t>
            </a:fld>
            <a:endParaRPr lang="en-AU"/>
          </a:p>
        </p:txBody>
      </p:sp>
    </p:spTree>
    <p:extLst>
      <p:ext uri="{BB962C8B-B14F-4D97-AF65-F5344CB8AC3E}">
        <p14:creationId xmlns:p14="http://schemas.microsoft.com/office/powerpoint/2010/main" val="20780544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5E43-A8BD-4C20-B83C-E689757C3951}"/>
              </a:ext>
            </a:extLst>
          </p:cNvPr>
          <p:cNvSpPr>
            <a:spLocks noGrp="1"/>
          </p:cNvSpPr>
          <p:nvPr>
            <p:ph type="ctrTitle"/>
          </p:nvPr>
        </p:nvSpPr>
        <p:spPr/>
        <p:txBody>
          <a:bodyPr/>
          <a:lstStyle/>
          <a:p>
            <a:r>
              <a:rPr lang="en-AU">
                <a:latin typeface="KG HAPPY" panose="02000000000000000000" pitchFamily="2" charset="0"/>
              </a:rPr>
              <a:t>Writing</a:t>
            </a:r>
          </a:p>
        </p:txBody>
      </p:sp>
      <p:sp>
        <p:nvSpPr>
          <p:cNvPr id="3" name="Subtitle 2">
            <a:extLst>
              <a:ext uri="{FF2B5EF4-FFF2-40B4-BE49-F238E27FC236}">
                <a16:creationId xmlns:a16="http://schemas.microsoft.com/office/drawing/2014/main" id="{AB6700C6-A7D6-4B67-9128-4039B9405D64}"/>
              </a:ext>
            </a:extLst>
          </p:cNvPr>
          <p:cNvSpPr>
            <a:spLocks noGrp="1"/>
          </p:cNvSpPr>
          <p:nvPr>
            <p:ph type="subTitle" idx="1"/>
          </p:nvPr>
        </p:nvSpPr>
        <p:spPr/>
        <p:txBody>
          <a:bodyPr vert="horz" lIns="91440" tIns="45720" rIns="91440" bIns="45720" rtlCol="0" anchor="t">
            <a:normAutofit/>
          </a:bodyPr>
          <a:lstStyle/>
          <a:p>
            <a:r>
              <a:rPr lang="en-AU"/>
              <a:t>Session 2 Week 9</a:t>
            </a:r>
            <a:endParaRPr lang="en-AU">
              <a:cs typeface="Calibri Light"/>
            </a:endParaRPr>
          </a:p>
        </p:txBody>
      </p:sp>
    </p:spTree>
    <p:extLst>
      <p:ext uri="{BB962C8B-B14F-4D97-AF65-F5344CB8AC3E}">
        <p14:creationId xmlns:p14="http://schemas.microsoft.com/office/powerpoint/2010/main" val="3950916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Writing the setting</a:t>
            </a:r>
            <a:endParaRPr lang="en-AU">
              <a:latin typeface="KG HAPPY" panose="02000000000000000000" pitchFamily="2" charset="0"/>
            </a:endParaRPr>
          </a:p>
        </p:txBody>
      </p:sp>
      <p:graphicFrame>
        <p:nvGraphicFramePr>
          <p:cNvPr id="9" name="Table 8">
            <a:extLst>
              <a:ext uri="{FF2B5EF4-FFF2-40B4-BE49-F238E27FC236}">
                <a16:creationId xmlns:a16="http://schemas.microsoft.com/office/drawing/2014/main" id="{D425CD0C-B0D6-43F5-921D-9A789F219866}"/>
              </a:ext>
            </a:extLst>
          </p:cNvPr>
          <p:cNvGraphicFramePr>
            <a:graphicFrameLocks noGrp="1"/>
          </p:cNvGraphicFramePr>
          <p:nvPr>
            <p:extLst>
              <p:ext uri="{D42A27DB-BD31-4B8C-83A1-F6EECF244321}">
                <p14:modId xmlns:p14="http://schemas.microsoft.com/office/powerpoint/2010/main" val="435156105"/>
              </p:ext>
            </p:extLst>
          </p:nvPr>
        </p:nvGraphicFramePr>
        <p:xfrm>
          <a:off x="3289331" y="2353359"/>
          <a:ext cx="8558299" cy="2830284"/>
        </p:xfrm>
        <a:graphic>
          <a:graphicData uri="http://schemas.openxmlformats.org/drawingml/2006/table">
            <a:tbl>
              <a:tblPr firstRow="1" bandRow="1">
                <a:tableStyleId>{5940675A-B579-460E-94D1-54222C63F5DA}</a:tableStyleId>
              </a:tblPr>
              <a:tblGrid>
                <a:gridCol w="8558299">
                  <a:extLst>
                    <a:ext uri="{9D8B030D-6E8A-4147-A177-3AD203B41FA5}">
                      <a16:colId xmlns:a16="http://schemas.microsoft.com/office/drawing/2014/main" val="2817738883"/>
                    </a:ext>
                  </a:extLst>
                </a:gridCol>
              </a:tblGrid>
              <a:tr h="707571">
                <a:tc>
                  <a:txBody>
                    <a:bodyPr/>
                    <a:lstStyle/>
                    <a:p>
                      <a:pPr fontAlgn="base"/>
                      <a:r>
                        <a:rPr lang="en-US" sz="2000">
                          <a:effectLst/>
                        </a:rPr>
                        <a:t>Brendan</a:t>
                      </a:r>
                    </a:p>
                  </a:txBody>
                  <a:tcPr/>
                </a:tc>
                <a:extLst>
                  <a:ext uri="{0D108BD9-81ED-4DB2-BD59-A6C34878D82A}">
                    <a16:rowId xmlns:a16="http://schemas.microsoft.com/office/drawing/2014/main" val="1901047576"/>
                  </a:ext>
                </a:extLst>
              </a:tr>
              <a:tr h="707571">
                <a:tc>
                  <a:txBody>
                    <a:bodyPr/>
                    <a:lstStyle/>
                    <a:p>
                      <a:pPr fontAlgn="base"/>
                      <a:endParaRPr lang="en-US" sz="2000">
                        <a:effectLst/>
                      </a:endParaRPr>
                    </a:p>
                  </a:txBody>
                  <a:tcPr/>
                </a:tc>
                <a:extLst>
                  <a:ext uri="{0D108BD9-81ED-4DB2-BD59-A6C34878D82A}">
                    <a16:rowId xmlns:a16="http://schemas.microsoft.com/office/drawing/2014/main" val="3621421768"/>
                  </a:ext>
                </a:extLst>
              </a:tr>
              <a:tr h="707571">
                <a:tc>
                  <a:txBody>
                    <a:bodyPr/>
                    <a:lstStyle/>
                    <a:p>
                      <a:pPr fontAlgn="base"/>
                      <a:r>
                        <a:rPr lang="en-US" sz="2000">
                          <a:effectLst/>
                        </a:rPr>
                        <a:t>As he ran across the road, the top </a:t>
                      </a:r>
                      <a:r>
                        <a:rPr lang="en-US" sz="2000" err="1">
                          <a:effectLst/>
                        </a:rPr>
                        <a:t>flavour</a:t>
                      </a:r>
                      <a:r>
                        <a:rPr lang="en-US" sz="2000">
                          <a:effectLst/>
                        </a:rPr>
                        <a:t> of his ice-cream toppled onto the road. In his desperation to catch it, he dropped the entire cone! </a:t>
                      </a:r>
                    </a:p>
                  </a:txBody>
                  <a:tcPr/>
                </a:tc>
                <a:extLst>
                  <a:ext uri="{0D108BD9-81ED-4DB2-BD59-A6C34878D82A}">
                    <a16:rowId xmlns:a16="http://schemas.microsoft.com/office/drawing/2014/main" val="1733260455"/>
                  </a:ext>
                </a:extLst>
              </a:tr>
              <a:tr h="707571">
                <a:tc>
                  <a:txBody>
                    <a:bodyPr/>
                    <a:lstStyle/>
                    <a:p>
                      <a:pPr fontAlgn="base"/>
                      <a:r>
                        <a:rPr lang="en-US" sz="2000">
                          <a:effectLst/>
                        </a:rPr>
                        <a:t>He looked in horror as his ice-cream slowly began to melt on the burning bitumen. </a:t>
                      </a:r>
                    </a:p>
                  </a:txBody>
                  <a:tcPr/>
                </a:tc>
                <a:extLst>
                  <a:ext uri="{0D108BD9-81ED-4DB2-BD59-A6C34878D82A}">
                    <a16:rowId xmlns:a16="http://schemas.microsoft.com/office/drawing/2014/main" val="16907990"/>
                  </a:ext>
                </a:extLst>
              </a:tr>
            </a:tbl>
          </a:graphicData>
        </a:graphic>
      </p:graphicFrame>
      <p:pic>
        <p:nvPicPr>
          <p:cNvPr id="13" name="Picture 6" descr="Diagram, table&#10;&#10;Description automatically generated">
            <a:extLst>
              <a:ext uri="{FF2B5EF4-FFF2-40B4-BE49-F238E27FC236}">
                <a16:creationId xmlns:a16="http://schemas.microsoft.com/office/drawing/2014/main" id="{4B294DAC-08E0-44DF-88A8-4D435D158C8A}"/>
              </a:ext>
            </a:extLst>
          </p:cNvPr>
          <p:cNvPicPr>
            <a:picLocks noChangeAspect="1"/>
          </p:cNvPicPr>
          <p:nvPr/>
        </p:nvPicPr>
        <p:blipFill rotWithShape="1">
          <a:blip r:embed="rId3"/>
          <a:srcRect r="585" b="56135"/>
          <a:stretch/>
        </p:blipFill>
        <p:spPr>
          <a:xfrm>
            <a:off x="215180" y="2319842"/>
            <a:ext cx="3098785" cy="2919227"/>
          </a:xfrm>
          <a:prstGeom prst="rect">
            <a:avLst/>
          </a:prstGeom>
        </p:spPr>
      </p:pic>
      <p:sp>
        <p:nvSpPr>
          <p:cNvPr id="7" name="TextBox 6">
            <a:extLst>
              <a:ext uri="{FF2B5EF4-FFF2-40B4-BE49-F238E27FC236}">
                <a16:creationId xmlns:a16="http://schemas.microsoft.com/office/drawing/2014/main" id="{9509A975-2625-407B-B68C-A4CEE7EA60B5}"/>
              </a:ext>
            </a:extLst>
          </p:cNvPr>
          <p:cNvSpPr txBox="1"/>
          <p:nvPr/>
        </p:nvSpPr>
        <p:spPr>
          <a:xfrm>
            <a:off x="8181717" y="77424"/>
            <a:ext cx="3922144" cy="20313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b="1">
                <a:solidFill>
                  <a:srgbClr val="7030A0"/>
                </a:solidFill>
                <a:ea typeface="+mn-lt"/>
                <a:cs typeface="+mn-lt"/>
              </a:rPr>
              <a:t>Introduce Character(s) (+added info)</a:t>
            </a:r>
            <a:r>
              <a:rPr lang="en-US">
                <a:solidFill>
                  <a:srgbClr val="7030A0"/>
                </a:solidFill>
                <a:ea typeface="+mn-lt"/>
                <a:cs typeface="+mn-lt"/>
              </a:rPr>
              <a:t> </a:t>
            </a:r>
            <a:endParaRPr lang="en-US">
              <a:solidFill>
                <a:srgbClr val="7030A0"/>
              </a:solidFill>
              <a:cs typeface="Calibri Light"/>
            </a:endParaRPr>
          </a:p>
          <a:p>
            <a:pPr defTabSz="914400">
              <a:defRPr/>
            </a:pPr>
            <a:r>
              <a:rPr lang="en-US" b="1">
                <a:solidFill>
                  <a:schemeClr val="accent3"/>
                </a:solidFill>
                <a:ea typeface="+mn-lt"/>
                <a:cs typeface="+mn-lt"/>
              </a:rPr>
              <a:t>Say what’s happening before the problem</a:t>
            </a:r>
            <a:r>
              <a:rPr lang="en-US">
                <a:solidFill>
                  <a:schemeClr val="accent3"/>
                </a:solidFill>
                <a:ea typeface="+mn-lt"/>
                <a:cs typeface="+mn-lt"/>
              </a:rPr>
              <a:t> </a:t>
            </a:r>
            <a:endParaRPr lang="en-US">
              <a:solidFill>
                <a:schemeClr val="accent3"/>
              </a:solidFill>
              <a:cs typeface="Calibri Light"/>
            </a:endParaRPr>
          </a:p>
          <a:p>
            <a:pPr defTabSz="914400">
              <a:defRPr/>
            </a:pPr>
            <a:r>
              <a:rPr lang="en-US" b="1">
                <a:solidFill>
                  <a:schemeClr val="accent3"/>
                </a:solidFill>
                <a:ea typeface="+mn-lt"/>
                <a:cs typeface="+mn-lt"/>
              </a:rPr>
              <a:t>- Who</a:t>
            </a:r>
            <a:r>
              <a:rPr lang="en-US">
                <a:solidFill>
                  <a:schemeClr val="accent3"/>
                </a:solidFill>
                <a:ea typeface="+mn-lt"/>
                <a:cs typeface="+mn-lt"/>
              </a:rPr>
              <a:t> (character)</a:t>
            </a:r>
            <a:endParaRPr lang="en-US">
              <a:solidFill>
                <a:schemeClr val="accent3"/>
              </a:solidFill>
              <a:cs typeface="Calibri Light"/>
            </a:endParaRPr>
          </a:p>
          <a:p>
            <a:pPr defTabSz="914400">
              <a:defRPr/>
            </a:pPr>
            <a:r>
              <a:rPr lang="en-US" b="1">
                <a:solidFill>
                  <a:schemeClr val="accent3"/>
                </a:solidFill>
                <a:ea typeface="+mn-lt"/>
                <a:cs typeface="+mn-lt"/>
              </a:rPr>
              <a:t>- What</a:t>
            </a:r>
            <a:r>
              <a:rPr lang="en-US">
                <a:solidFill>
                  <a:schemeClr val="accent3"/>
                </a:solidFill>
                <a:ea typeface="+mn-lt"/>
                <a:cs typeface="+mn-lt"/>
              </a:rPr>
              <a:t> </a:t>
            </a:r>
            <a:endParaRPr lang="en-US">
              <a:solidFill>
                <a:schemeClr val="accent3"/>
              </a:solidFill>
              <a:cs typeface="Calibri Light"/>
            </a:endParaRPr>
          </a:p>
          <a:p>
            <a:pPr defTabSz="914400">
              <a:defRPr/>
            </a:pPr>
            <a:r>
              <a:rPr lang="en-US" b="1">
                <a:solidFill>
                  <a:schemeClr val="accent3"/>
                </a:solidFill>
                <a:ea typeface="+mn-lt"/>
                <a:cs typeface="+mn-lt"/>
              </a:rPr>
              <a:t>- Where</a:t>
            </a:r>
            <a:r>
              <a:rPr lang="en-US">
                <a:solidFill>
                  <a:schemeClr val="accent3"/>
                </a:solidFill>
                <a:ea typeface="+mn-lt"/>
                <a:cs typeface="+mn-lt"/>
              </a:rPr>
              <a:t> </a:t>
            </a:r>
          </a:p>
          <a:p>
            <a:pPr defTabSz="914400">
              <a:defRPr/>
            </a:pPr>
            <a:r>
              <a:rPr lang="en-US" b="1">
                <a:solidFill>
                  <a:schemeClr val="accent3"/>
                </a:solidFill>
                <a:ea typeface="+mn-lt"/>
                <a:cs typeface="+mn-lt"/>
              </a:rPr>
              <a:t>- When</a:t>
            </a:r>
            <a:r>
              <a:rPr lang="en-US">
                <a:solidFill>
                  <a:schemeClr val="accent3"/>
                </a:solidFill>
                <a:cs typeface="Calibri Light" panose="020F0302020204030204"/>
              </a:rPr>
              <a:t> </a:t>
            </a:r>
          </a:p>
        </p:txBody>
      </p:sp>
    </p:spTree>
    <p:extLst>
      <p:ext uri="{BB962C8B-B14F-4D97-AF65-F5344CB8AC3E}">
        <p14:creationId xmlns:p14="http://schemas.microsoft.com/office/powerpoint/2010/main" val="51357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Writing the setting</a:t>
            </a:r>
            <a:endParaRPr lang="en-AU">
              <a:latin typeface="KG HAPPY" panose="02000000000000000000" pitchFamily="2" charset="0"/>
            </a:endParaRPr>
          </a:p>
        </p:txBody>
      </p:sp>
      <p:graphicFrame>
        <p:nvGraphicFramePr>
          <p:cNvPr id="9" name="Table 8">
            <a:extLst>
              <a:ext uri="{FF2B5EF4-FFF2-40B4-BE49-F238E27FC236}">
                <a16:creationId xmlns:a16="http://schemas.microsoft.com/office/drawing/2014/main" id="{D425CD0C-B0D6-43F5-921D-9A789F219866}"/>
              </a:ext>
            </a:extLst>
          </p:cNvPr>
          <p:cNvGraphicFramePr>
            <a:graphicFrameLocks noGrp="1"/>
          </p:cNvGraphicFramePr>
          <p:nvPr>
            <p:extLst>
              <p:ext uri="{D42A27DB-BD31-4B8C-83A1-F6EECF244321}">
                <p14:modId xmlns:p14="http://schemas.microsoft.com/office/powerpoint/2010/main" val="3863244540"/>
              </p:ext>
            </p:extLst>
          </p:nvPr>
        </p:nvGraphicFramePr>
        <p:xfrm>
          <a:off x="3289331" y="2353359"/>
          <a:ext cx="8558299" cy="2830284"/>
        </p:xfrm>
        <a:graphic>
          <a:graphicData uri="http://schemas.openxmlformats.org/drawingml/2006/table">
            <a:tbl>
              <a:tblPr firstRow="1" bandRow="1">
                <a:tableStyleId>{5940675A-B579-460E-94D1-54222C63F5DA}</a:tableStyleId>
              </a:tblPr>
              <a:tblGrid>
                <a:gridCol w="8558299">
                  <a:extLst>
                    <a:ext uri="{9D8B030D-6E8A-4147-A177-3AD203B41FA5}">
                      <a16:colId xmlns:a16="http://schemas.microsoft.com/office/drawing/2014/main" val="2817738883"/>
                    </a:ext>
                  </a:extLst>
                </a:gridCol>
              </a:tblGrid>
              <a:tr h="707571">
                <a:tc>
                  <a:txBody>
                    <a:bodyPr/>
                    <a:lstStyle/>
                    <a:p>
                      <a:pPr fontAlgn="base"/>
                      <a:r>
                        <a:rPr lang="en-US" sz="2000">
                          <a:effectLst/>
                        </a:rPr>
                        <a:t>Sally</a:t>
                      </a:r>
                    </a:p>
                  </a:txBody>
                  <a:tcPr/>
                </a:tc>
                <a:extLst>
                  <a:ext uri="{0D108BD9-81ED-4DB2-BD59-A6C34878D82A}">
                    <a16:rowId xmlns:a16="http://schemas.microsoft.com/office/drawing/2014/main" val="1901047576"/>
                  </a:ext>
                </a:extLst>
              </a:tr>
              <a:tr h="707571">
                <a:tc>
                  <a:txBody>
                    <a:bodyPr/>
                    <a:lstStyle/>
                    <a:p>
                      <a:pPr fontAlgn="base"/>
                      <a:endParaRPr lang="en-US" sz="2000">
                        <a:effectLst/>
                      </a:endParaRPr>
                    </a:p>
                  </a:txBody>
                  <a:tcPr/>
                </a:tc>
                <a:extLst>
                  <a:ext uri="{0D108BD9-81ED-4DB2-BD59-A6C34878D82A}">
                    <a16:rowId xmlns:a16="http://schemas.microsoft.com/office/drawing/2014/main" val="3621421768"/>
                  </a:ext>
                </a:extLst>
              </a:tr>
              <a:tr h="707571">
                <a:tc>
                  <a:txBody>
                    <a:bodyPr/>
                    <a:lstStyle/>
                    <a:p>
                      <a:pPr fontAlgn="base"/>
                      <a:r>
                        <a:rPr lang="en-US" sz="2000">
                          <a:effectLst/>
                        </a:rPr>
                        <a:t>As the teacher approached when checking students' work, the girl's heart sank because she knew she hadn't brought the task. </a:t>
                      </a:r>
                    </a:p>
                  </a:txBody>
                  <a:tcPr/>
                </a:tc>
                <a:extLst>
                  <a:ext uri="{0D108BD9-81ED-4DB2-BD59-A6C34878D82A}">
                    <a16:rowId xmlns:a16="http://schemas.microsoft.com/office/drawing/2014/main" val="1733260455"/>
                  </a:ext>
                </a:extLst>
              </a:tr>
              <a:tr h="707571">
                <a:tc>
                  <a:txBody>
                    <a:bodyPr/>
                    <a:lstStyle/>
                    <a:p>
                      <a:pPr fontAlgn="base"/>
                      <a:r>
                        <a:rPr lang="en-US" sz="2000">
                          <a:effectLst/>
                        </a:rPr>
                        <a:t>Disheartened and despondent, she looked at her empty desk. </a:t>
                      </a:r>
                    </a:p>
                  </a:txBody>
                  <a:tcPr/>
                </a:tc>
                <a:extLst>
                  <a:ext uri="{0D108BD9-81ED-4DB2-BD59-A6C34878D82A}">
                    <a16:rowId xmlns:a16="http://schemas.microsoft.com/office/drawing/2014/main" val="16907990"/>
                  </a:ext>
                </a:extLst>
              </a:tr>
            </a:tbl>
          </a:graphicData>
        </a:graphic>
      </p:graphicFrame>
      <p:pic>
        <p:nvPicPr>
          <p:cNvPr id="13" name="Picture 6" descr="Diagram, table&#10;&#10;Description automatically generated">
            <a:extLst>
              <a:ext uri="{FF2B5EF4-FFF2-40B4-BE49-F238E27FC236}">
                <a16:creationId xmlns:a16="http://schemas.microsoft.com/office/drawing/2014/main" id="{4B294DAC-08E0-44DF-88A8-4D435D158C8A}"/>
              </a:ext>
            </a:extLst>
          </p:cNvPr>
          <p:cNvPicPr>
            <a:picLocks noChangeAspect="1"/>
          </p:cNvPicPr>
          <p:nvPr/>
        </p:nvPicPr>
        <p:blipFill rotWithShape="1">
          <a:blip r:embed="rId3"/>
          <a:srcRect r="585" b="56135"/>
          <a:stretch/>
        </p:blipFill>
        <p:spPr>
          <a:xfrm>
            <a:off x="215180" y="2319842"/>
            <a:ext cx="3098785" cy="2919227"/>
          </a:xfrm>
          <a:prstGeom prst="rect">
            <a:avLst/>
          </a:prstGeom>
        </p:spPr>
      </p:pic>
      <p:sp>
        <p:nvSpPr>
          <p:cNvPr id="7" name="TextBox 6">
            <a:extLst>
              <a:ext uri="{FF2B5EF4-FFF2-40B4-BE49-F238E27FC236}">
                <a16:creationId xmlns:a16="http://schemas.microsoft.com/office/drawing/2014/main" id="{9509A975-2625-407B-B68C-A4CEE7EA60B5}"/>
              </a:ext>
            </a:extLst>
          </p:cNvPr>
          <p:cNvSpPr txBox="1"/>
          <p:nvPr/>
        </p:nvSpPr>
        <p:spPr>
          <a:xfrm>
            <a:off x="8181717" y="77424"/>
            <a:ext cx="3922144" cy="20313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b="1">
                <a:solidFill>
                  <a:srgbClr val="7030A0"/>
                </a:solidFill>
                <a:ea typeface="+mn-lt"/>
                <a:cs typeface="+mn-lt"/>
              </a:rPr>
              <a:t>Introduce Character(s) (+added info)</a:t>
            </a:r>
            <a:r>
              <a:rPr lang="en-US">
                <a:solidFill>
                  <a:srgbClr val="7030A0"/>
                </a:solidFill>
                <a:ea typeface="+mn-lt"/>
                <a:cs typeface="+mn-lt"/>
              </a:rPr>
              <a:t> </a:t>
            </a:r>
            <a:endParaRPr lang="en-US">
              <a:solidFill>
                <a:srgbClr val="7030A0"/>
              </a:solidFill>
              <a:cs typeface="Calibri Light"/>
            </a:endParaRPr>
          </a:p>
          <a:p>
            <a:pPr defTabSz="914400">
              <a:defRPr/>
            </a:pPr>
            <a:r>
              <a:rPr lang="en-US" b="1">
                <a:solidFill>
                  <a:schemeClr val="accent3"/>
                </a:solidFill>
                <a:ea typeface="+mn-lt"/>
                <a:cs typeface="+mn-lt"/>
              </a:rPr>
              <a:t>Say what’s happening before the problem</a:t>
            </a:r>
            <a:r>
              <a:rPr lang="en-US">
                <a:solidFill>
                  <a:schemeClr val="accent3"/>
                </a:solidFill>
                <a:ea typeface="+mn-lt"/>
                <a:cs typeface="+mn-lt"/>
              </a:rPr>
              <a:t> </a:t>
            </a:r>
            <a:endParaRPr lang="en-US">
              <a:solidFill>
                <a:schemeClr val="accent3"/>
              </a:solidFill>
              <a:cs typeface="Calibri Light"/>
            </a:endParaRPr>
          </a:p>
          <a:p>
            <a:pPr defTabSz="914400">
              <a:defRPr/>
            </a:pPr>
            <a:r>
              <a:rPr lang="en-US" b="1">
                <a:solidFill>
                  <a:schemeClr val="accent3"/>
                </a:solidFill>
                <a:ea typeface="+mn-lt"/>
                <a:cs typeface="+mn-lt"/>
              </a:rPr>
              <a:t>- Who</a:t>
            </a:r>
            <a:r>
              <a:rPr lang="en-US">
                <a:solidFill>
                  <a:schemeClr val="accent3"/>
                </a:solidFill>
                <a:ea typeface="+mn-lt"/>
                <a:cs typeface="+mn-lt"/>
              </a:rPr>
              <a:t> (character)</a:t>
            </a:r>
            <a:endParaRPr lang="en-US">
              <a:solidFill>
                <a:schemeClr val="accent3"/>
              </a:solidFill>
              <a:cs typeface="Calibri Light"/>
            </a:endParaRPr>
          </a:p>
          <a:p>
            <a:pPr defTabSz="914400">
              <a:defRPr/>
            </a:pPr>
            <a:r>
              <a:rPr lang="en-US" b="1">
                <a:solidFill>
                  <a:schemeClr val="accent3"/>
                </a:solidFill>
                <a:ea typeface="+mn-lt"/>
                <a:cs typeface="+mn-lt"/>
              </a:rPr>
              <a:t>- What</a:t>
            </a:r>
            <a:r>
              <a:rPr lang="en-US">
                <a:solidFill>
                  <a:schemeClr val="accent3"/>
                </a:solidFill>
                <a:ea typeface="+mn-lt"/>
                <a:cs typeface="+mn-lt"/>
              </a:rPr>
              <a:t> </a:t>
            </a:r>
            <a:endParaRPr lang="en-US">
              <a:solidFill>
                <a:schemeClr val="accent3"/>
              </a:solidFill>
              <a:cs typeface="Calibri Light"/>
            </a:endParaRPr>
          </a:p>
          <a:p>
            <a:pPr defTabSz="914400">
              <a:defRPr/>
            </a:pPr>
            <a:r>
              <a:rPr lang="en-US" b="1">
                <a:solidFill>
                  <a:schemeClr val="accent3"/>
                </a:solidFill>
                <a:ea typeface="+mn-lt"/>
                <a:cs typeface="+mn-lt"/>
              </a:rPr>
              <a:t>- Where</a:t>
            </a:r>
            <a:r>
              <a:rPr lang="en-US">
                <a:solidFill>
                  <a:schemeClr val="accent3"/>
                </a:solidFill>
                <a:ea typeface="+mn-lt"/>
                <a:cs typeface="+mn-lt"/>
              </a:rPr>
              <a:t> </a:t>
            </a:r>
          </a:p>
          <a:p>
            <a:pPr defTabSz="914400">
              <a:defRPr/>
            </a:pPr>
            <a:r>
              <a:rPr lang="en-US" b="1">
                <a:solidFill>
                  <a:schemeClr val="accent3"/>
                </a:solidFill>
                <a:ea typeface="+mn-lt"/>
                <a:cs typeface="+mn-lt"/>
              </a:rPr>
              <a:t>- When</a:t>
            </a:r>
            <a:r>
              <a:rPr lang="en-US">
                <a:solidFill>
                  <a:schemeClr val="accent3"/>
                </a:solidFill>
                <a:cs typeface="Calibri Light" panose="020F0302020204030204"/>
              </a:rPr>
              <a:t> </a:t>
            </a:r>
          </a:p>
        </p:txBody>
      </p:sp>
    </p:spTree>
    <p:extLst>
      <p:ext uri="{BB962C8B-B14F-4D97-AF65-F5344CB8AC3E}">
        <p14:creationId xmlns:p14="http://schemas.microsoft.com/office/powerpoint/2010/main" val="38879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Your task today</a:t>
            </a:r>
            <a:endParaRPr lang="en-US"/>
          </a:p>
        </p:txBody>
      </p:sp>
      <p:graphicFrame>
        <p:nvGraphicFramePr>
          <p:cNvPr id="9" name="Table 8">
            <a:extLst>
              <a:ext uri="{FF2B5EF4-FFF2-40B4-BE49-F238E27FC236}">
                <a16:creationId xmlns:a16="http://schemas.microsoft.com/office/drawing/2014/main" id="{D425CD0C-B0D6-43F5-921D-9A789F219866}"/>
              </a:ext>
            </a:extLst>
          </p:cNvPr>
          <p:cNvGraphicFramePr>
            <a:graphicFrameLocks noGrp="1"/>
          </p:cNvGraphicFramePr>
          <p:nvPr>
            <p:extLst>
              <p:ext uri="{D42A27DB-BD31-4B8C-83A1-F6EECF244321}">
                <p14:modId xmlns:p14="http://schemas.microsoft.com/office/powerpoint/2010/main" val="1711957989"/>
              </p:ext>
            </p:extLst>
          </p:nvPr>
        </p:nvGraphicFramePr>
        <p:xfrm>
          <a:off x="3289331" y="2353359"/>
          <a:ext cx="8558299" cy="2830284"/>
        </p:xfrm>
        <a:graphic>
          <a:graphicData uri="http://schemas.openxmlformats.org/drawingml/2006/table">
            <a:tbl>
              <a:tblPr firstRow="1" bandRow="1">
                <a:tableStyleId>{5940675A-B579-460E-94D1-54222C63F5DA}</a:tableStyleId>
              </a:tblPr>
              <a:tblGrid>
                <a:gridCol w="8558299">
                  <a:extLst>
                    <a:ext uri="{9D8B030D-6E8A-4147-A177-3AD203B41FA5}">
                      <a16:colId xmlns:a16="http://schemas.microsoft.com/office/drawing/2014/main" val="2817738883"/>
                    </a:ext>
                  </a:extLst>
                </a:gridCol>
              </a:tblGrid>
              <a:tr h="707571">
                <a:tc>
                  <a:txBody>
                    <a:bodyPr/>
                    <a:lstStyle/>
                    <a:p>
                      <a:pPr fontAlgn="base"/>
                      <a:r>
                        <a:rPr lang="en-US" sz="2000">
                          <a:effectLst/>
                        </a:rPr>
                        <a:t>Tom</a:t>
                      </a:r>
                    </a:p>
                  </a:txBody>
                  <a:tcPr/>
                </a:tc>
                <a:extLst>
                  <a:ext uri="{0D108BD9-81ED-4DB2-BD59-A6C34878D82A}">
                    <a16:rowId xmlns:a16="http://schemas.microsoft.com/office/drawing/2014/main" val="1901047576"/>
                  </a:ext>
                </a:extLst>
              </a:tr>
              <a:tr h="707571">
                <a:tc>
                  <a:txBody>
                    <a:bodyPr/>
                    <a:lstStyle/>
                    <a:p>
                      <a:pPr fontAlgn="base"/>
                      <a:endParaRPr lang="en-US" sz="2000">
                        <a:effectLst/>
                      </a:endParaRPr>
                    </a:p>
                  </a:txBody>
                  <a:tcPr/>
                </a:tc>
                <a:extLst>
                  <a:ext uri="{0D108BD9-81ED-4DB2-BD59-A6C34878D82A}">
                    <a16:rowId xmlns:a16="http://schemas.microsoft.com/office/drawing/2014/main" val="3621421768"/>
                  </a:ext>
                </a:extLst>
              </a:tr>
              <a:tr h="707571">
                <a:tc>
                  <a:txBody>
                    <a:bodyPr/>
                    <a:lstStyle/>
                    <a:p>
                      <a:pPr fontAlgn="base"/>
                      <a:r>
                        <a:rPr lang="en-US" sz="2000">
                          <a:effectLst/>
                        </a:rPr>
                        <a:t>The burning smell enveloped the kitchen. He knew exactly what had happened – the birthday cake was burnt! </a:t>
                      </a:r>
                    </a:p>
                  </a:txBody>
                  <a:tcPr/>
                </a:tc>
                <a:extLst>
                  <a:ext uri="{0D108BD9-81ED-4DB2-BD59-A6C34878D82A}">
                    <a16:rowId xmlns:a16="http://schemas.microsoft.com/office/drawing/2014/main" val="1733260455"/>
                  </a:ext>
                </a:extLst>
              </a:tr>
              <a:tr h="707571">
                <a:tc>
                  <a:txBody>
                    <a:bodyPr/>
                    <a:lstStyle/>
                    <a:p>
                      <a:pPr fontAlgn="base"/>
                      <a:r>
                        <a:rPr lang="en-US" sz="2000">
                          <a:effectLst/>
                        </a:rPr>
                        <a:t>A feeling of disappointment lingered as he </a:t>
                      </a:r>
                      <a:r>
                        <a:rPr lang="en-US" sz="2000" err="1">
                          <a:effectLst/>
                        </a:rPr>
                        <a:t>realised</a:t>
                      </a:r>
                      <a:r>
                        <a:rPr lang="en-US" sz="2000">
                          <a:effectLst/>
                        </a:rPr>
                        <a:t> the party would be ruined. </a:t>
                      </a:r>
                    </a:p>
                  </a:txBody>
                  <a:tcPr/>
                </a:tc>
                <a:extLst>
                  <a:ext uri="{0D108BD9-81ED-4DB2-BD59-A6C34878D82A}">
                    <a16:rowId xmlns:a16="http://schemas.microsoft.com/office/drawing/2014/main" val="16907990"/>
                  </a:ext>
                </a:extLst>
              </a:tr>
            </a:tbl>
          </a:graphicData>
        </a:graphic>
      </p:graphicFrame>
      <p:pic>
        <p:nvPicPr>
          <p:cNvPr id="13" name="Picture 6" descr="Diagram, table&#10;&#10;Description automatically generated">
            <a:extLst>
              <a:ext uri="{FF2B5EF4-FFF2-40B4-BE49-F238E27FC236}">
                <a16:creationId xmlns:a16="http://schemas.microsoft.com/office/drawing/2014/main" id="{4B294DAC-08E0-44DF-88A8-4D435D158C8A}"/>
              </a:ext>
            </a:extLst>
          </p:cNvPr>
          <p:cNvPicPr>
            <a:picLocks noChangeAspect="1"/>
          </p:cNvPicPr>
          <p:nvPr/>
        </p:nvPicPr>
        <p:blipFill rotWithShape="1">
          <a:blip r:embed="rId3"/>
          <a:srcRect r="585" b="56135"/>
          <a:stretch/>
        </p:blipFill>
        <p:spPr>
          <a:xfrm>
            <a:off x="215180" y="2319842"/>
            <a:ext cx="3098785" cy="2919227"/>
          </a:xfrm>
          <a:prstGeom prst="rect">
            <a:avLst/>
          </a:prstGeom>
        </p:spPr>
      </p:pic>
      <p:sp>
        <p:nvSpPr>
          <p:cNvPr id="7" name="TextBox 6">
            <a:extLst>
              <a:ext uri="{FF2B5EF4-FFF2-40B4-BE49-F238E27FC236}">
                <a16:creationId xmlns:a16="http://schemas.microsoft.com/office/drawing/2014/main" id="{9509A975-2625-407B-B68C-A4CEE7EA60B5}"/>
              </a:ext>
            </a:extLst>
          </p:cNvPr>
          <p:cNvSpPr txBox="1"/>
          <p:nvPr/>
        </p:nvSpPr>
        <p:spPr>
          <a:xfrm>
            <a:off x="8181717" y="77424"/>
            <a:ext cx="3922144" cy="20313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b="1">
                <a:solidFill>
                  <a:srgbClr val="7030A0"/>
                </a:solidFill>
                <a:ea typeface="+mn-lt"/>
                <a:cs typeface="+mn-lt"/>
              </a:rPr>
              <a:t>Introduce Character(s) (+added info)</a:t>
            </a:r>
            <a:r>
              <a:rPr lang="en-US">
                <a:solidFill>
                  <a:srgbClr val="7030A0"/>
                </a:solidFill>
                <a:ea typeface="+mn-lt"/>
                <a:cs typeface="+mn-lt"/>
              </a:rPr>
              <a:t> </a:t>
            </a:r>
            <a:endParaRPr lang="en-US">
              <a:solidFill>
                <a:srgbClr val="7030A0"/>
              </a:solidFill>
              <a:cs typeface="Calibri Light"/>
            </a:endParaRPr>
          </a:p>
          <a:p>
            <a:pPr defTabSz="914400">
              <a:defRPr/>
            </a:pPr>
            <a:r>
              <a:rPr lang="en-US" b="1">
                <a:solidFill>
                  <a:schemeClr val="accent3"/>
                </a:solidFill>
                <a:ea typeface="+mn-lt"/>
                <a:cs typeface="+mn-lt"/>
              </a:rPr>
              <a:t>Say what’s happening before the problem</a:t>
            </a:r>
            <a:r>
              <a:rPr lang="en-US">
                <a:solidFill>
                  <a:schemeClr val="accent3"/>
                </a:solidFill>
                <a:ea typeface="+mn-lt"/>
                <a:cs typeface="+mn-lt"/>
              </a:rPr>
              <a:t> </a:t>
            </a:r>
            <a:endParaRPr lang="en-US">
              <a:solidFill>
                <a:schemeClr val="accent3"/>
              </a:solidFill>
              <a:cs typeface="Calibri Light"/>
            </a:endParaRPr>
          </a:p>
          <a:p>
            <a:pPr defTabSz="914400">
              <a:defRPr/>
            </a:pPr>
            <a:r>
              <a:rPr lang="en-US" b="1">
                <a:solidFill>
                  <a:schemeClr val="accent3"/>
                </a:solidFill>
                <a:ea typeface="+mn-lt"/>
                <a:cs typeface="+mn-lt"/>
              </a:rPr>
              <a:t>- Who</a:t>
            </a:r>
            <a:r>
              <a:rPr lang="en-US">
                <a:solidFill>
                  <a:schemeClr val="accent3"/>
                </a:solidFill>
                <a:ea typeface="+mn-lt"/>
                <a:cs typeface="+mn-lt"/>
              </a:rPr>
              <a:t> (character)</a:t>
            </a:r>
            <a:endParaRPr lang="en-US">
              <a:solidFill>
                <a:schemeClr val="accent3"/>
              </a:solidFill>
              <a:cs typeface="Calibri Light"/>
            </a:endParaRPr>
          </a:p>
          <a:p>
            <a:pPr defTabSz="914400">
              <a:defRPr/>
            </a:pPr>
            <a:r>
              <a:rPr lang="en-US" b="1">
                <a:solidFill>
                  <a:schemeClr val="accent3"/>
                </a:solidFill>
                <a:ea typeface="+mn-lt"/>
                <a:cs typeface="+mn-lt"/>
              </a:rPr>
              <a:t>- What</a:t>
            </a:r>
            <a:r>
              <a:rPr lang="en-US">
                <a:solidFill>
                  <a:schemeClr val="accent3"/>
                </a:solidFill>
                <a:ea typeface="+mn-lt"/>
                <a:cs typeface="+mn-lt"/>
              </a:rPr>
              <a:t> </a:t>
            </a:r>
            <a:endParaRPr lang="en-US">
              <a:solidFill>
                <a:schemeClr val="accent3"/>
              </a:solidFill>
              <a:cs typeface="Calibri Light"/>
            </a:endParaRPr>
          </a:p>
          <a:p>
            <a:pPr defTabSz="914400">
              <a:defRPr/>
            </a:pPr>
            <a:r>
              <a:rPr lang="en-US" b="1">
                <a:solidFill>
                  <a:schemeClr val="accent3"/>
                </a:solidFill>
                <a:ea typeface="+mn-lt"/>
                <a:cs typeface="+mn-lt"/>
              </a:rPr>
              <a:t>- Where</a:t>
            </a:r>
            <a:r>
              <a:rPr lang="en-US">
                <a:solidFill>
                  <a:schemeClr val="accent3"/>
                </a:solidFill>
                <a:ea typeface="+mn-lt"/>
                <a:cs typeface="+mn-lt"/>
              </a:rPr>
              <a:t> </a:t>
            </a:r>
          </a:p>
          <a:p>
            <a:pPr defTabSz="914400">
              <a:defRPr/>
            </a:pPr>
            <a:r>
              <a:rPr lang="en-US" b="1">
                <a:solidFill>
                  <a:schemeClr val="accent3"/>
                </a:solidFill>
                <a:ea typeface="+mn-lt"/>
                <a:cs typeface="+mn-lt"/>
              </a:rPr>
              <a:t>- When</a:t>
            </a:r>
            <a:r>
              <a:rPr lang="en-US">
                <a:solidFill>
                  <a:schemeClr val="accent3"/>
                </a:solidFill>
                <a:cs typeface="Calibri Light" panose="020F0302020204030204"/>
              </a:rPr>
              <a:t> </a:t>
            </a:r>
          </a:p>
        </p:txBody>
      </p:sp>
      <p:sp>
        <p:nvSpPr>
          <p:cNvPr id="3" name="Content Placeholder 2">
            <a:extLst>
              <a:ext uri="{FF2B5EF4-FFF2-40B4-BE49-F238E27FC236}">
                <a16:creationId xmlns:a16="http://schemas.microsoft.com/office/drawing/2014/main" id="{C93A5B9B-B9F7-4A07-B7BD-167A38BB6D91}"/>
              </a:ext>
            </a:extLst>
          </p:cNvPr>
          <p:cNvSpPr>
            <a:spLocks noGrp="1"/>
          </p:cNvSpPr>
          <p:nvPr>
            <p:ph idx="1"/>
          </p:nvPr>
        </p:nvSpPr>
        <p:spPr>
          <a:xfrm>
            <a:off x="216581" y="1450962"/>
            <a:ext cx="7905178" cy="3176714"/>
          </a:xfrm>
        </p:spPr>
        <p:txBody>
          <a:bodyPr vert="horz" lIns="91440" tIns="45720" rIns="91440" bIns="45720" rtlCol="0" anchor="t">
            <a:noAutofit/>
          </a:bodyPr>
          <a:lstStyle/>
          <a:p>
            <a:r>
              <a:rPr lang="en-AU">
                <a:cs typeface="Calibri Light"/>
              </a:rPr>
              <a:t>Using the problem and the feeling, plan your setting use your notes. </a:t>
            </a:r>
          </a:p>
        </p:txBody>
      </p:sp>
    </p:spTree>
    <p:extLst>
      <p:ext uri="{BB962C8B-B14F-4D97-AF65-F5344CB8AC3E}">
        <p14:creationId xmlns:p14="http://schemas.microsoft.com/office/powerpoint/2010/main" val="113709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B5E5-F430-479F-91FD-6CD0824C77CC}"/>
              </a:ext>
            </a:extLst>
          </p:cNvPr>
          <p:cNvSpPr>
            <a:spLocks noGrp="1"/>
          </p:cNvSpPr>
          <p:nvPr>
            <p:ph type="title"/>
          </p:nvPr>
        </p:nvSpPr>
        <p:spPr>
          <a:xfrm>
            <a:off x="676656" y="492760"/>
            <a:ext cx="9875520" cy="1356360"/>
          </a:xfrm>
        </p:spPr>
        <p:txBody>
          <a:bodyPr>
            <a:normAutofit/>
          </a:bodyPr>
          <a:lstStyle/>
          <a:p>
            <a:r>
              <a:rPr lang="en-US" sz="6000">
                <a:latin typeface="KG HAPPY" panose="02000000000000000000" pitchFamily="2" charset="0"/>
              </a:rPr>
              <a:t>Reflection</a:t>
            </a:r>
            <a:endParaRPr lang="en-US" sz="6000">
              <a:latin typeface="KG HAPPY" panose="02000000000000000000" pitchFamily="2" charset="0"/>
              <a:cs typeface="Calibri Light"/>
            </a:endParaRPr>
          </a:p>
        </p:txBody>
      </p:sp>
      <p:sp>
        <p:nvSpPr>
          <p:cNvPr id="6" name="Content Placeholder 5">
            <a:extLst>
              <a:ext uri="{FF2B5EF4-FFF2-40B4-BE49-F238E27FC236}">
                <a16:creationId xmlns:a16="http://schemas.microsoft.com/office/drawing/2014/main" id="{F84A49F2-621F-4A4E-A062-DBEA21F7F608}"/>
              </a:ext>
            </a:extLst>
          </p:cNvPr>
          <p:cNvSpPr>
            <a:spLocks noGrp="1"/>
          </p:cNvSpPr>
          <p:nvPr>
            <p:ph idx="1"/>
          </p:nvPr>
        </p:nvSpPr>
        <p:spPr/>
        <p:txBody>
          <a:bodyPr vert="horz" lIns="91440" tIns="45720" rIns="91440" bIns="45720" rtlCol="0" anchor="t">
            <a:normAutofit/>
          </a:bodyPr>
          <a:lstStyle/>
          <a:p>
            <a:endParaRPr lang="en-US">
              <a:cs typeface="Calibri Light"/>
            </a:endParaRPr>
          </a:p>
          <a:p>
            <a:endParaRPr lang="en-US">
              <a:cs typeface="Calibri Light"/>
            </a:endParaRPr>
          </a:p>
          <a:p>
            <a:endParaRPr lang="en-US">
              <a:cs typeface="Calibri Light"/>
            </a:endParaRPr>
          </a:p>
        </p:txBody>
      </p:sp>
      <p:sp>
        <p:nvSpPr>
          <p:cNvPr id="4" name="Content Placeholder 2">
            <a:extLst>
              <a:ext uri="{FF2B5EF4-FFF2-40B4-BE49-F238E27FC236}">
                <a16:creationId xmlns:a16="http://schemas.microsoft.com/office/drawing/2014/main" id="{56B1B7F4-D715-4629-96A2-87D0DF019EF6}"/>
              </a:ext>
            </a:extLst>
          </p:cNvPr>
          <p:cNvSpPr txBox="1">
            <a:spLocks/>
          </p:cNvSpPr>
          <p:nvPr/>
        </p:nvSpPr>
        <p:spPr>
          <a:xfrm>
            <a:off x="812800" y="1849120"/>
            <a:ext cx="10365631" cy="4399280"/>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5720" indent="0">
              <a:buFont typeface="Arial" pitchFamily="34" charset="0"/>
              <a:buNone/>
            </a:pPr>
            <a:endParaRPr lang="en-US" sz="3200">
              <a:solidFill>
                <a:schemeClr val="tx1"/>
              </a:solidFill>
              <a:cs typeface="Calibri Light"/>
            </a:endParaRPr>
          </a:p>
        </p:txBody>
      </p:sp>
      <p:sp>
        <p:nvSpPr>
          <p:cNvPr id="3" name="Content Placeholder 2">
            <a:extLst>
              <a:ext uri="{FF2B5EF4-FFF2-40B4-BE49-F238E27FC236}">
                <a16:creationId xmlns:a16="http://schemas.microsoft.com/office/drawing/2014/main" id="{8A465653-0C74-424D-AF82-18FA36DB90B3}"/>
              </a:ext>
            </a:extLst>
          </p:cNvPr>
          <p:cNvSpPr txBox="1">
            <a:spLocks/>
          </p:cNvSpPr>
          <p:nvPr/>
        </p:nvSpPr>
        <p:spPr>
          <a:xfrm>
            <a:off x="489750" y="1853529"/>
            <a:ext cx="11213800" cy="4255015"/>
          </a:xfrm>
          <a:prstGeom prst="rect">
            <a:avLst/>
          </a:prstGeom>
        </p:spPr>
        <p:txBody>
          <a:bodyPr vert="horz" lIns="91440" tIns="45720" rIns="91440" bIns="45720" rtlCol="0" anchor="t">
            <a:normAutofit fontScale="925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AU" sz="3600">
                <a:solidFill>
                  <a:schemeClr val="tx1"/>
                </a:solidFill>
                <a:cs typeface="Calibri Light"/>
              </a:rPr>
              <a:t>Today we learned about the setting in a narrative. </a:t>
            </a:r>
            <a:endParaRPr lang="en-US" sz="3600">
              <a:solidFill>
                <a:schemeClr val="tx1"/>
              </a:solidFill>
              <a:ea typeface="+mn-lt"/>
              <a:cs typeface="+mn-lt"/>
            </a:endParaRPr>
          </a:p>
          <a:p>
            <a:r>
              <a:rPr lang="en-AU" sz="3600">
                <a:ea typeface="+mn-lt"/>
                <a:cs typeface="+mn-lt"/>
              </a:rPr>
              <a:t>The setting could include:</a:t>
            </a:r>
            <a:endParaRPr lang="en-US" sz="3600">
              <a:ea typeface="+mn-lt"/>
              <a:cs typeface="+mn-lt"/>
            </a:endParaRPr>
          </a:p>
          <a:p>
            <a:r>
              <a:rPr lang="en-AU" sz="3600">
                <a:ea typeface="+mn-lt"/>
                <a:cs typeface="+mn-lt"/>
              </a:rPr>
              <a:t>- characters</a:t>
            </a:r>
            <a:endParaRPr lang="en-US" sz="3600">
              <a:ea typeface="+mn-lt"/>
              <a:cs typeface="+mn-lt"/>
            </a:endParaRPr>
          </a:p>
          <a:p>
            <a:r>
              <a:rPr lang="en-AU" sz="3600">
                <a:ea typeface="+mn-lt"/>
                <a:cs typeface="+mn-lt"/>
              </a:rPr>
              <a:t>- place</a:t>
            </a:r>
            <a:endParaRPr lang="en-US" sz="3600">
              <a:ea typeface="+mn-lt"/>
              <a:cs typeface="+mn-lt"/>
            </a:endParaRPr>
          </a:p>
          <a:p>
            <a:r>
              <a:rPr lang="en-AU" sz="3600">
                <a:ea typeface="+mn-lt"/>
                <a:cs typeface="+mn-lt"/>
              </a:rPr>
              <a:t>- time</a:t>
            </a:r>
            <a:endParaRPr lang="en-US" sz="3600">
              <a:ea typeface="+mn-lt"/>
              <a:cs typeface="+mn-lt"/>
            </a:endParaRPr>
          </a:p>
          <a:p>
            <a:r>
              <a:rPr lang="en-AU" sz="3600">
                <a:ea typeface="+mn-lt"/>
                <a:cs typeface="+mn-lt"/>
              </a:rPr>
              <a:t>- what's happening </a:t>
            </a:r>
            <a:endParaRPr lang="en-US" sz="3600">
              <a:ea typeface="+mn-lt"/>
              <a:cs typeface="+mn-lt"/>
            </a:endParaRPr>
          </a:p>
          <a:p>
            <a:r>
              <a:rPr lang="en-AU" sz="3600">
                <a:ea typeface="+mn-lt"/>
                <a:cs typeface="+mn-lt"/>
              </a:rPr>
              <a:t>The setting gives the reader information that they need so the rest of the story can be fully understood.</a:t>
            </a:r>
            <a:endParaRPr lang="en-US" sz="3600">
              <a:ea typeface="+mn-lt"/>
              <a:cs typeface="+mn-lt"/>
            </a:endParaRPr>
          </a:p>
          <a:p>
            <a:pPr marL="0" indent="0">
              <a:buNone/>
            </a:pPr>
            <a:endParaRPr lang="en-AU">
              <a:solidFill>
                <a:schemeClr val="tx1"/>
              </a:solidFill>
              <a:cs typeface="Calibri Light" panose="020F0302020204030204"/>
            </a:endParaRPr>
          </a:p>
        </p:txBody>
      </p:sp>
    </p:spTree>
    <p:extLst>
      <p:ext uri="{BB962C8B-B14F-4D97-AF65-F5344CB8AC3E}">
        <p14:creationId xmlns:p14="http://schemas.microsoft.com/office/powerpoint/2010/main" val="164347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5E43-A8BD-4C20-B83C-E689757C3951}"/>
              </a:ext>
            </a:extLst>
          </p:cNvPr>
          <p:cNvSpPr>
            <a:spLocks noGrp="1"/>
          </p:cNvSpPr>
          <p:nvPr>
            <p:ph type="ctrTitle"/>
          </p:nvPr>
        </p:nvSpPr>
        <p:spPr/>
        <p:txBody>
          <a:bodyPr/>
          <a:lstStyle/>
          <a:p>
            <a:r>
              <a:rPr lang="en-AU">
                <a:latin typeface="KG HAPPY" panose="02000000000000000000" pitchFamily="2" charset="0"/>
              </a:rPr>
              <a:t>Writing</a:t>
            </a:r>
          </a:p>
        </p:txBody>
      </p:sp>
      <p:sp>
        <p:nvSpPr>
          <p:cNvPr id="3" name="Subtitle 2">
            <a:extLst>
              <a:ext uri="{FF2B5EF4-FFF2-40B4-BE49-F238E27FC236}">
                <a16:creationId xmlns:a16="http://schemas.microsoft.com/office/drawing/2014/main" id="{AB6700C6-A7D6-4B67-9128-4039B9405D64}"/>
              </a:ext>
            </a:extLst>
          </p:cNvPr>
          <p:cNvSpPr>
            <a:spLocks noGrp="1"/>
          </p:cNvSpPr>
          <p:nvPr>
            <p:ph type="subTitle" idx="1"/>
          </p:nvPr>
        </p:nvSpPr>
        <p:spPr/>
        <p:txBody>
          <a:bodyPr vert="horz" lIns="91440" tIns="45720" rIns="91440" bIns="45720" rtlCol="0" anchor="t">
            <a:normAutofit/>
          </a:bodyPr>
          <a:lstStyle/>
          <a:p>
            <a:r>
              <a:rPr lang="en-AU"/>
              <a:t>Session 4 Week 9</a:t>
            </a:r>
          </a:p>
        </p:txBody>
      </p:sp>
    </p:spTree>
    <p:extLst>
      <p:ext uri="{BB962C8B-B14F-4D97-AF65-F5344CB8AC3E}">
        <p14:creationId xmlns:p14="http://schemas.microsoft.com/office/powerpoint/2010/main" val="332993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173448" y="295973"/>
            <a:ext cx="10772775" cy="1658198"/>
          </a:xfrm>
        </p:spPr>
        <p:txBody>
          <a:bodyPr/>
          <a:lstStyle/>
          <a:p>
            <a:r>
              <a:rPr lang="en-AU">
                <a:latin typeface="KG HAPPY" panose="02000000000000000000" pitchFamily="2" charset="0"/>
              </a:rPr>
              <a:t>Activating Prior Knowledge</a:t>
            </a:r>
          </a:p>
        </p:txBody>
      </p:sp>
      <p:graphicFrame>
        <p:nvGraphicFramePr>
          <p:cNvPr id="4" name="Table 3">
            <a:extLst>
              <a:ext uri="{FF2B5EF4-FFF2-40B4-BE49-F238E27FC236}">
                <a16:creationId xmlns:a16="http://schemas.microsoft.com/office/drawing/2014/main" id="{DB2235CA-5BDE-4DBD-A74D-A90D968D3FE5}"/>
              </a:ext>
            </a:extLst>
          </p:cNvPr>
          <p:cNvGraphicFramePr>
            <a:graphicFrameLocks noGrp="1"/>
          </p:cNvGraphicFramePr>
          <p:nvPr>
            <p:extLst>
              <p:ext uri="{D42A27DB-BD31-4B8C-83A1-F6EECF244321}">
                <p14:modId xmlns:p14="http://schemas.microsoft.com/office/powerpoint/2010/main" val="4211589298"/>
              </p:ext>
            </p:extLst>
          </p:nvPr>
        </p:nvGraphicFramePr>
        <p:xfrm>
          <a:off x="4209481" y="1720755"/>
          <a:ext cx="7438141" cy="4657702"/>
        </p:xfrm>
        <a:graphic>
          <a:graphicData uri="http://schemas.openxmlformats.org/drawingml/2006/table">
            <a:tbl>
              <a:tblPr firstRow="1" bandRow="1">
                <a:tableStyleId>{5940675A-B579-460E-94D1-54222C63F5DA}</a:tableStyleId>
              </a:tblPr>
              <a:tblGrid>
                <a:gridCol w="7438141">
                  <a:extLst>
                    <a:ext uri="{9D8B030D-6E8A-4147-A177-3AD203B41FA5}">
                      <a16:colId xmlns:a16="http://schemas.microsoft.com/office/drawing/2014/main" val="2817738883"/>
                    </a:ext>
                  </a:extLst>
                </a:gridCol>
              </a:tblGrid>
              <a:tr h="511434">
                <a:tc>
                  <a:txBody>
                    <a:bodyPr/>
                    <a:lstStyle/>
                    <a:p>
                      <a:pPr fontAlgn="base"/>
                      <a:r>
                        <a:rPr lang="en-US" sz="2000">
                          <a:effectLst/>
                        </a:rPr>
                        <a:t>Who is in the story (people, animals)​</a:t>
                      </a:r>
                      <a:endParaRPr lang="en-US">
                        <a:effectLst/>
                      </a:endParaRPr>
                    </a:p>
                  </a:txBody>
                  <a:tcPr/>
                </a:tc>
                <a:extLst>
                  <a:ext uri="{0D108BD9-81ED-4DB2-BD59-A6C34878D82A}">
                    <a16:rowId xmlns:a16="http://schemas.microsoft.com/office/drawing/2014/main" val="1901047576"/>
                  </a:ext>
                </a:extLst>
              </a:tr>
              <a:tr h="511434">
                <a:tc>
                  <a:txBody>
                    <a:bodyPr/>
                    <a:lstStyle/>
                    <a:p>
                      <a:pPr fontAlgn="base"/>
                      <a:r>
                        <a:rPr lang="en-US" sz="2000">
                          <a:effectLst/>
                        </a:rPr>
                        <a:t>Context – where, when and why the story is taking place. </a:t>
                      </a:r>
                      <a:endParaRPr lang="en-US">
                        <a:effectLst/>
                      </a:endParaRPr>
                    </a:p>
                  </a:txBody>
                  <a:tcPr/>
                </a:tc>
                <a:extLst>
                  <a:ext uri="{0D108BD9-81ED-4DB2-BD59-A6C34878D82A}">
                    <a16:rowId xmlns:a16="http://schemas.microsoft.com/office/drawing/2014/main" val="3621421768"/>
                  </a:ext>
                </a:extLst>
              </a:tr>
              <a:tr h="566230">
                <a:tc>
                  <a:txBody>
                    <a:bodyPr/>
                    <a:lstStyle/>
                    <a:p>
                      <a:pPr fontAlgn="base"/>
                      <a:r>
                        <a:rPr lang="en-US" sz="2000">
                          <a:effectLst/>
                        </a:rPr>
                        <a:t>The main challenge the characters have to overcome​</a:t>
                      </a:r>
                      <a:endParaRPr lang="en-US">
                        <a:effectLst/>
                      </a:endParaRPr>
                    </a:p>
                  </a:txBody>
                  <a:tcPr/>
                </a:tc>
                <a:extLst>
                  <a:ext uri="{0D108BD9-81ED-4DB2-BD59-A6C34878D82A}">
                    <a16:rowId xmlns:a16="http://schemas.microsoft.com/office/drawing/2014/main" val="1733260455"/>
                  </a:ext>
                </a:extLst>
              </a:tr>
              <a:tr h="511434">
                <a:tc>
                  <a:txBody>
                    <a:bodyPr/>
                    <a:lstStyle/>
                    <a:p>
                      <a:pPr fontAlgn="base"/>
                      <a:r>
                        <a:rPr lang="en-US" sz="2000">
                          <a:effectLst/>
                        </a:rPr>
                        <a:t>How the character feeling about the problem.​</a:t>
                      </a:r>
                      <a:endParaRPr lang="en-US">
                        <a:effectLst/>
                      </a:endParaRPr>
                    </a:p>
                  </a:txBody>
                  <a:tcPr/>
                </a:tc>
                <a:extLst>
                  <a:ext uri="{0D108BD9-81ED-4DB2-BD59-A6C34878D82A}">
                    <a16:rowId xmlns:a16="http://schemas.microsoft.com/office/drawing/2014/main" val="16907990"/>
                  </a:ext>
                </a:extLst>
              </a:tr>
              <a:tr h="511434">
                <a:tc>
                  <a:txBody>
                    <a:bodyPr/>
                    <a:lstStyle/>
                    <a:p>
                      <a:pPr fontAlgn="base"/>
                      <a:r>
                        <a:rPr lang="en-US" sz="2000">
                          <a:effectLst/>
                        </a:rPr>
                        <a:t>What the character planned or decided to do.​</a:t>
                      </a:r>
                      <a:endParaRPr lang="en-US">
                        <a:effectLst/>
                      </a:endParaRPr>
                    </a:p>
                  </a:txBody>
                  <a:tcPr/>
                </a:tc>
                <a:extLst>
                  <a:ext uri="{0D108BD9-81ED-4DB2-BD59-A6C34878D82A}">
                    <a16:rowId xmlns:a16="http://schemas.microsoft.com/office/drawing/2014/main" val="1330747383"/>
                  </a:ext>
                </a:extLst>
              </a:tr>
              <a:tr h="511434">
                <a:tc>
                  <a:txBody>
                    <a:bodyPr/>
                    <a:lstStyle/>
                    <a:p>
                      <a:pPr fontAlgn="base"/>
                      <a:r>
                        <a:rPr lang="en-US" sz="2000">
                          <a:effectLst/>
                        </a:rPr>
                        <a:t>The plan put into action.​</a:t>
                      </a:r>
                      <a:endParaRPr lang="en-US">
                        <a:effectLst/>
                      </a:endParaRPr>
                    </a:p>
                  </a:txBody>
                  <a:tcPr/>
                </a:tc>
                <a:extLst>
                  <a:ext uri="{0D108BD9-81ED-4DB2-BD59-A6C34878D82A}">
                    <a16:rowId xmlns:a16="http://schemas.microsoft.com/office/drawing/2014/main" val="128859690"/>
                  </a:ext>
                </a:extLst>
              </a:tr>
              <a:tr h="511434">
                <a:tc>
                  <a:txBody>
                    <a:bodyPr/>
                    <a:lstStyle/>
                    <a:p>
                      <a:pPr fontAlgn="base"/>
                      <a:r>
                        <a:rPr lang="en-US" sz="2000">
                          <a:effectLst/>
                        </a:rPr>
                        <a:t>The result of the plan</a:t>
                      </a:r>
                      <a:endParaRPr lang="en-US">
                        <a:effectLst/>
                      </a:endParaRPr>
                    </a:p>
                  </a:txBody>
                  <a:tcPr/>
                </a:tc>
                <a:extLst>
                  <a:ext uri="{0D108BD9-81ED-4DB2-BD59-A6C34878D82A}">
                    <a16:rowId xmlns:a16="http://schemas.microsoft.com/office/drawing/2014/main" val="2752637737"/>
                  </a:ext>
                </a:extLst>
              </a:tr>
              <a:tr h="511434">
                <a:tc>
                  <a:txBody>
                    <a:bodyPr/>
                    <a:lstStyle/>
                    <a:p>
                      <a:pPr fontAlgn="base"/>
                      <a:r>
                        <a:rPr lang="en-US" sz="2000">
                          <a:effectLst/>
                        </a:rPr>
                        <a:t>What is the conclusion? How does the story end?​</a:t>
                      </a:r>
                      <a:endParaRPr lang="en-US">
                        <a:effectLst/>
                      </a:endParaRPr>
                    </a:p>
                  </a:txBody>
                  <a:tcPr/>
                </a:tc>
                <a:extLst>
                  <a:ext uri="{0D108BD9-81ED-4DB2-BD59-A6C34878D82A}">
                    <a16:rowId xmlns:a16="http://schemas.microsoft.com/office/drawing/2014/main" val="76597027"/>
                  </a:ext>
                </a:extLst>
              </a:tr>
              <a:tr h="511434">
                <a:tc>
                  <a:txBody>
                    <a:bodyPr/>
                    <a:lstStyle/>
                    <a:p>
                      <a:pPr fontAlgn="base"/>
                      <a:r>
                        <a:rPr lang="en-US" sz="2000">
                          <a:effectLst/>
                        </a:rPr>
                        <a:t>How the character feels at the end of the story. ​</a:t>
                      </a:r>
                      <a:endParaRPr lang="en-US">
                        <a:effectLst/>
                      </a:endParaRPr>
                    </a:p>
                  </a:txBody>
                  <a:tcPr/>
                </a:tc>
                <a:extLst>
                  <a:ext uri="{0D108BD9-81ED-4DB2-BD59-A6C34878D82A}">
                    <a16:rowId xmlns:a16="http://schemas.microsoft.com/office/drawing/2014/main" val="3452081703"/>
                  </a:ext>
                </a:extLst>
              </a:tr>
            </a:tbl>
          </a:graphicData>
        </a:graphic>
      </p:graphicFrame>
      <p:pic>
        <p:nvPicPr>
          <p:cNvPr id="6" name="Picture 6" descr="Diagram, table&#10;&#10;Description automatically generated">
            <a:extLst>
              <a:ext uri="{FF2B5EF4-FFF2-40B4-BE49-F238E27FC236}">
                <a16:creationId xmlns:a16="http://schemas.microsoft.com/office/drawing/2014/main" id="{8E795C14-D9CD-4F06-BA90-6F75EB08D976}"/>
              </a:ext>
            </a:extLst>
          </p:cNvPr>
          <p:cNvPicPr>
            <a:picLocks noChangeAspect="1"/>
          </p:cNvPicPr>
          <p:nvPr/>
        </p:nvPicPr>
        <p:blipFill>
          <a:blip r:embed="rId3"/>
          <a:stretch>
            <a:fillRect/>
          </a:stretch>
        </p:blipFill>
        <p:spPr>
          <a:xfrm>
            <a:off x="1767935" y="1715993"/>
            <a:ext cx="2451763" cy="4688432"/>
          </a:xfrm>
          <a:prstGeom prst="rect">
            <a:avLst/>
          </a:prstGeom>
        </p:spPr>
      </p:pic>
      <p:sp>
        <p:nvSpPr>
          <p:cNvPr id="3" name="Oval 2">
            <a:extLst>
              <a:ext uri="{FF2B5EF4-FFF2-40B4-BE49-F238E27FC236}">
                <a16:creationId xmlns:a16="http://schemas.microsoft.com/office/drawing/2014/main" id="{D4B535E1-079C-4A56-AA49-D348026D8268}"/>
              </a:ext>
            </a:extLst>
          </p:cNvPr>
          <p:cNvSpPr/>
          <p:nvPr/>
        </p:nvSpPr>
        <p:spPr>
          <a:xfrm>
            <a:off x="1728159" y="2684253"/>
            <a:ext cx="2487282" cy="1150188"/>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781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p:txBody>
          <a:bodyPr/>
          <a:lstStyle/>
          <a:p>
            <a:r>
              <a:rPr lang="en-AU">
                <a:latin typeface="KG HAPPY" panose="02000000000000000000" pitchFamily="2" charset="0"/>
              </a:rPr>
              <a:t>Learning Intentions</a:t>
            </a:r>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a:xfrm>
            <a:off x="662279" y="2155454"/>
            <a:ext cx="10753725" cy="3766185"/>
          </a:xfrm>
        </p:spPr>
        <p:txBody>
          <a:bodyPr vert="horz" lIns="91440" tIns="45720" rIns="91440" bIns="45720" rtlCol="0" anchor="t">
            <a:normAutofit/>
          </a:bodyPr>
          <a:lstStyle/>
          <a:p>
            <a:r>
              <a:rPr lang="en-AU" sz="4000" b="1"/>
              <a:t>Our learning goal is to:</a:t>
            </a:r>
            <a:endParaRPr lang="en-US" sz="4000">
              <a:ea typeface="+mn-lt"/>
              <a:cs typeface="+mn-lt"/>
            </a:endParaRPr>
          </a:p>
          <a:p>
            <a:r>
              <a:rPr lang="en-AU" sz="4000">
                <a:cs typeface="Calibri Light"/>
              </a:rPr>
              <a:t>write a problem and feeling</a:t>
            </a:r>
            <a:endParaRPr lang="en-AU" sz="4000">
              <a:ea typeface="+mn-lt"/>
              <a:cs typeface="+mn-lt"/>
            </a:endParaRPr>
          </a:p>
          <a:p>
            <a:endParaRPr lang="en-AU" b="1">
              <a:cs typeface="Calibri Light"/>
            </a:endParaRPr>
          </a:p>
        </p:txBody>
      </p:sp>
    </p:spTree>
    <p:extLst>
      <p:ext uri="{BB962C8B-B14F-4D97-AF65-F5344CB8AC3E}">
        <p14:creationId xmlns:p14="http://schemas.microsoft.com/office/powerpoint/2010/main" val="1668711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What is S.P.F.?</a:t>
            </a:r>
            <a:br>
              <a:rPr lang="en-AU">
                <a:latin typeface="KG HAPPY"/>
              </a:rPr>
            </a:br>
            <a:r>
              <a:rPr lang="en-AU">
                <a:latin typeface="KG HAPPY"/>
              </a:rPr>
              <a:t>(Setting, Problem, Feeling)</a:t>
            </a:r>
            <a:endParaRPr lang="en-AU">
              <a:latin typeface="KG HAPPY" panose="02000000000000000000" pitchFamily="2" charset="0"/>
            </a:endParaRPr>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a:xfrm>
            <a:off x="216581" y="1738510"/>
            <a:ext cx="8336498" cy="3205468"/>
          </a:xfrm>
        </p:spPr>
        <p:txBody>
          <a:bodyPr vert="horz" lIns="91440" tIns="45720" rIns="91440" bIns="45720" rtlCol="0" anchor="t">
            <a:noAutofit/>
          </a:bodyPr>
          <a:lstStyle/>
          <a:p>
            <a:r>
              <a:rPr lang="en-AU" sz="1800">
                <a:cs typeface="Calibri Light"/>
              </a:rPr>
              <a:t>A good way to start a narrative is by introducing the setting, problem and feeling. </a:t>
            </a:r>
            <a:endParaRPr lang="en-US" sz="1800">
              <a:ea typeface="+mn-lt"/>
              <a:cs typeface="+mn-lt"/>
            </a:endParaRPr>
          </a:p>
          <a:p>
            <a:r>
              <a:rPr lang="en-AU" sz="1800">
                <a:ea typeface="+mn-lt"/>
                <a:cs typeface="+mn-lt"/>
              </a:rPr>
              <a:t>These can be introduced in any order. </a:t>
            </a:r>
            <a:endParaRPr lang="en-US" sz="1800">
              <a:ea typeface="+mn-lt"/>
              <a:cs typeface="+mn-lt"/>
            </a:endParaRPr>
          </a:p>
          <a:p>
            <a:r>
              <a:rPr lang="en-AU" sz="1800">
                <a:ea typeface="+mn-lt"/>
                <a:cs typeface="+mn-lt"/>
              </a:rPr>
              <a:t>The setting could include:</a:t>
            </a:r>
            <a:endParaRPr lang="en-US" sz="1800">
              <a:ea typeface="+mn-lt"/>
              <a:cs typeface="+mn-lt"/>
            </a:endParaRPr>
          </a:p>
          <a:p>
            <a:r>
              <a:rPr lang="en-AU" sz="1800">
                <a:ea typeface="+mn-lt"/>
                <a:cs typeface="+mn-lt"/>
              </a:rPr>
              <a:t>- characters</a:t>
            </a:r>
            <a:endParaRPr lang="en-US" sz="1800">
              <a:ea typeface="+mn-lt"/>
              <a:cs typeface="+mn-lt"/>
            </a:endParaRPr>
          </a:p>
          <a:p>
            <a:r>
              <a:rPr lang="en-AU" sz="1800">
                <a:ea typeface="+mn-lt"/>
                <a:cs typeface="+mn-lt"/>
              </a:rPr>
              <a:t>- place</a:t>
            </a:r>
            <a:endParaRPr lang="en-US" sz="1800">
              <a:ea typeface="+mn-lt"/>
              <a:cs typeface="+mn-lt"/>
            </a:endParaRPr>
          </a:p>
          <a:p>
            <a:r>
              <a:rPr lang="en-AU" sz="1800">
                <a:ea typeface="+mn-lt"/>
                <a:cs typeface="+mn-lt"/>
              </a:rPr>
              <a:t>- time</a:t>
            </a:r>
            <a:endParaRPr lang="en-US" sz="1800">
              <a:ea typeface="+mn-lt"/>
              <a:cs typeface="+mn-lt"/>
            </a:endParaRPr>
          </a:p>
          <a:p>
            <a:r>
              <a:rPr lang="en-AU" sz="1800">
                <a:ea typeface="+mn-lt"/>
                <a:cs typeface="+mn-lt"/>
              </a:rPr>
              <a:t>- what's happening </a:t>
            </a:r>
            <a:endParaRPr lang="en-US" sz="1800">
              <a:ea typeface="+mn-lt"/>
              <a:cs typeface="+mn-lt"/>
            </a:endParaRPr>
          </a:p>
          <a:p>
            <a:r>
              <a:rPr lang="en-AU" sz="1800">
                <a:ea typeface="+mn-lt"/>
                <a:cs typeface="+mn-lt"/>
              </a:rPr>
              <a:t>The setting gives the reader information that they need so the rest of the story can be fully understood.</a:t>
            </a:r>
            <a:endParaRPr lang="en-US" sz="1800">
              <a:ea typeface="+mn-lt"/>
              <a:cs typeface="+mn-lt"/>
            </a:endParaRPr>
          </a:p>
          <a:p>
            <a:r>
              <a:rPr lang="en-AU" sz="1800">
                <a:cs typeface="Calibri Light"/>
              </a:rPr>
              <a:t>A problem is anything that goes wrong in a narrative. </a:t>
            </a:r>
          </a:p>
          <a:p>
            <a:r>
              <a:rPr lang="en-AU" sz="1800">
                <a:cs typeface="Calibri Light"/>
              </a:rPr>
              <a:t>A problem is made up of two parts: </a:t>
            </a:r>
          </a:p>
          <a:p>
            <a:pPr marL="0" indent="0">
              <a:buNone/>
            </a:pPr>
            <a:r>
              <a:rPr lang="en-AU" sz="1800">
                <a:ea typeface="+mn-lt"/>
                <a:cs typeface="+mn-lt"/>
              </a:rPr>
              <a:t>- A Sentence(s) saying what’s happening just before the start of the problem</a:t>
            </a:r>
            <a:endParaRPr lang="en-AU" sz="1800">
              <a:cs typeface="Calibri Light"/>
            </a:endParaRPr>
          </a:p>
          <a:p>
            <a:pPr marL="0" indent="0">
              <a:buNone/>
            </a:pPr>
            <a:r>
              <a:rPr lang="en-AU" sz="1800" b="1">
                <a:ea typeface="+mn-lt"/>
                <a:cs typeface="+mn-lt"/>
              </a:rPr>
              <a:t>- </a:t>
            </a:r>
            <a:r>
              <a:rPr lang="en-AU" sz="1800">
                <a:ea typeface="+mn-lt"/>
                <a:cs typeface="+mn-lt"/>
              </a:rPr>
              <a:t>A Sentence(s) that states problem </a:t>
            </a:r>
            <a:endParaRPr lang="en-AU" sz="1800">
              <a:cs typeface="Calibri Light" panose="020F0302020204030204"/>
            </a:endParaRPr>
          </a:p>
        </p:txBody>
      </p:sp>
      <p:sp>
        <p:nvSpPr>
          <p:cNvPr id="4" name="TextBox 3">
            <a:extLst>
              <a:ext uri="{FF2B5EF4-FFF2-40B4-BE49-F238E27FC236}">
                <a16:creationId xmlns:a16="http://schemas.microsoft.com/office/drawing/2014/main" id="{75158096-4C55-4C7F-8BE3-AC24D07B7CA2}"/>
              </a:ext>
            </a:extLst>
          </p:cNvPr>
          <p:cNvSpPr txBox="1"/>
          <p:nvPr/>
        </p:nvSpPr>
        <p:spPr>
          <a:xfrm>
            <a:off x="9078931" y="1896321"/>
            <a:ext cx="2976407" cy="280076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kumimoji="0" lang="en-US" sz="2400" b="1" i="0" u="none" strike="noStrike" kern="1200" cap="none" spc="0" normalizeH="0" baseline="0" noProof="0">
                <a:ln>
                  <a:noFill/>
                </a:ln>
                <a:effectLst/>
                <a:uLnTx/>
                <a:uFillTx/>
                <a:latin typeface="Calibri Light" panose="020F0302020204030204"/>
                <a:ea typeface="+mn-ea"/>
                <a:cs typeface="+mn-cs"/>
              </a:rPr>
              <a:t>CFU Question:</a:t>
            </a:r>
            <a:r>
              <a:rPr lang="en-US" sz="2400" b="1">
                <a:latin typeface="Calibri Light" panose="020F0302020204030204"/>
              </a:rPr>
              <a:t> What is a problem made up of?</a:t>
            </a:r>
            <a:endParaRPr lang="en-US" sz="2400" b="1">
              <a:latin typeface="Calibri Light" panose="020F0302020204030204"/>
              <a:cs typeface="Calibri Light" panose="020F0302020204030204"/>
            </a:endParaRPr>
          </a:p>
          <a:p>
            <a:pPr defTabSz="914400">
              <a:defRPr/>
            </a:pPr>
            <a:endParaRPr lang="en-US" sz="2000" b="1">
              <a:latin typeface="Calibri Light" panose="020F0302020204030204"/>
              <a:cs typeface="Calibri Light" panose="020F0302020204030204"/>
            </a:endParaRPr>
          </a:p>
          <a:p>
            <a:pPr defTabSz="914400">
              <a:defRPr/>
            </a:pPr>
            <a:r>
              <a:rPr lang="en-US" sz="2800">
                <a:cs typeface="Calibri Light"/>
              </a:rPr>
              <a:t>A problem is made up of...</a:t>
            </a:r>
          </a:p>
          <a:p>
            <a:pPr defTabSz="914400">
              <a:defRPr/>
            </a:pPr>
            <a:endParaRPr lang="en-US" sz="2800">
              <a:cs typeface="Calibri Light"/>
            </a:endParaRPr>
          </a:p>
        </p:txBody>
      </p:sp>
      <p:pic>
        <p:nvPicPr>
          <p:cNvPr id="8" name="Picture 8" descr="Icon&#10;&#10;Description automatically generated">
            <a:extLst>
              <a:ext uri="{FF2B5EF4-FFF2-40B4-BE49-F238E27FC236}">
                <a16:creationId xmlns:a16="http://schemas.microsoft.com/office/drawing/2014/main" id="{FD610C85-6D9C-4440-AB9D-6C2A6D6E7E20}"/>
              </a:ext>
            </a:extLst>
          </p:cNvPr>
          <p:cNvPicPr>
            <a:picLocks noChangeAspect="1"/>
          </p:cNvPicPr>
          <p:nvPr/>
        </p:nvPicPr>
        <p:blipFill>
          <a:blip r:embed="rId3"/>
          <a:stretch>
            <a:fillRect/>
          </a:stretch>
        </p:blipFill>
        <p:spPr>
          <a:xfrm>
            <a:off x="7992553" y="1946874"/>
            <a:ext cx="994554" cy="965800"/>
          </a:xfrm>
          <a:prstGeom prst="rect">
            <a:avLst/>
          </a:prstGeom>
        </p:spPr>
      </p:pic>
    </p:spTree>
    <p:extLst>
      <p:ext uri="{BB962C8B-B14F-4D97-AF65-F5344CB8AC3E}">
        <p14:creationId xmlns:p14="http://schemas.microsoft.com/office/powerpoint/2010/main" val="126692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82129" y="-248090"/>
            <a:ext cx="7681643" cy="2492084"/>
          </a:xfrm>
        </p:spPr>
        <p:txBody>
          <a:bodyPr>
            <a:normAutofit/>
          </a:bodyPr>
          <a:lstStyle/>
          <a:p>
            <a:r>
              <a:rPr lang="en-AU">
                <a:latin typeface="KG HAPPY"/>
              </a:rPr>
              <a:t>Writing the</a:t>
            </a:r>
            <a:br>
              <a:rPr lang="en-AU">
                <a:latin typeface="KG HAPPY"/>
              </a:rPr>
            </a:br>
            <a:r>
              <a:rPr lang="en-AU">
                <a:latin typeface="KG HAPPY"/>
              </a:rPr>
              <a:t>problem</a:t>
            </a:r>
            <a:endParaRPr lang="en-AU">
              <a:latin typeface="KG HAPPY" panose="02000000000000000000" pitchFamily="2" charset="0"/>
            </a:endParaRPr>
          </a:p>
        </p:txBody>
      </p:sp>
      <p:graphicFrame>
        <p:nvGraphicFramePr>
          <p:cNvPr id="9" name="Table 8">
            <a:extLst>
              <a:ext uri="{FF2B5EF4-FFF2-40B4-BE49-F238E27FC236}">
                <a16:creationId xmlns:a16="http://schemas.microsoft.com/office/drawing/2014/main" id="{D425CD0C-B0D6-43F5-921D-9A789F219866}"/>
              </a:ext>
            </a:extLst>
          </p:cNvPr>
          <p:cNvGraphicFramePr>
            <a:graphicFrameLocks noGrp="1"/>
          </p:cNvGraphicFramePr>
          <p:nvPr>
            <p:extLst>
              <p:ext uri="{D42A27DB-BD31-4B8C-83A1-F6EECF244321}">
                <p14:modId xmlns:p14="http://schemas.microsoft.com/office/powerpoint/2010/main" val="1177082566"/>
              </p:ext>
            </p:extLst>
          </p:nvPr>
        </p:nvGraphicFramePr>
        <p:xfrm>
          <a:off x="3289331" y="2353359"/>
          <a:ext cx="8558299" cy="2830284"/>
        </p:xfrm>
        <a:graphic>
          <a:graphicData uri="http://schemas.openxmlformats.org/drawingml/2006/table">
            <a:tbl>
              <a:tblPr firstRow="1" bandRow="1">
                <a:tableStyleId>{5940675A-B579-460E-94D1-54222C63F5DA}</a:tableStyleId>
              </a:tblPr>
              <a:tblGrid>
                <a:gridCol w="8558299">
                  <a:extLst>
                    <a:ext uri="{9D8B030D-6E8A-4147-A177-3AD203B41FA5}">
                      <a16:colId xmlns:a16="http://schemas.microsoft.com/office/drawing/2014/main" val="2817738883"/>
                    </a:ext>
                  </a:extLst>
                </a:gridCol>
              </a:tblGrid>
              <a:tr h="707571">
                <a:tc>
                  <a:txBody>
                    <a:bodyPr/>
                    <a:lstStyle/>
                    <a:p>
                      <a:pPr fontAlgn="base"/>
                      <a:r>
                        <a:rPr lang="en-US" sz="2000">
                          <a:effectLst/>
                        </a:rPr>
                        <a:t>Polly, a forgetful zookeeper, is in charge of feeding the monkeys every morning when the zoo opened. </a:t>
                      </a:r>
                    </a:p>
                  </a:txBody>
                  <a:tcPr/>
                </a:tc>
                <a:extLst>
                  <a:ext uri="{0D108BD9-81ED-4DB2-BD59-A6C34878D82A}">
                    <a16:rowId xmlns:a16="http://schemas.microsoft.com/office/drawing/2014/main" val="1901047576"/>
                  </a:ext>
                </a:extLst>
              </a:tr>
              <a:tr h="707571">
                <a:tc>
                  <a:txBody>
                    <a:bodyPr/>
                    <a:lstStyle/>
                    <a:p>
                      <a:pPr fontAlgn="base"/>
                      <a:r>
                        <a:rPr lang="en-US" sz="2000">
                          <a:effectLst/>
                        </a:rPr>
                        <a:t>The gate creaked as she carried the bucket of bright yellow bananas into the enclosure. Without looking back, she simply assumed it locked behind her. </a:t>
                      </a:r>
                    </a:p>
                  </a:txBody>
                  <a:tcPr/>
                </a:tc>
                <a:extLst>
                  <a:ext uri="{0D108BD9-81ED-4DB2-BD59-A6C34878D82A}">
                    <a16:rowId xmlns:a16="http://schemas.microsoft.com/office/drawing/2014/main" val="3621421768"/>
                  </a:ext>
                </a:extLst>
              </a:tr>
              <a:tr h="707571">
                <a:tc>
                  <a:txBody>
                    <a:bodyPr/>
                    <a:lstStyle/>
                    <a:p>
                      <a:pPr fontAlgn="base"/>
                      <a:endParaRPr lang="en-US" sz="2000">
                        <a:effectLst/>
                      </a:endParaRPr>
                    </a:p>
                  </a:txBody>
                  <a:tcPr/>
                </a:tc>
                <a:extLst>
                  <a:ext uri="{0D108BD9-81ED-4DB2-BD59-A6C34878D82A}">
                    <a16:rowId xmlns:a16="http://schemas.microsoft.com/office/drawing/2014/main" val="1733260455"/>
                  </a:ext>
                </a:extLst>
              </a:tr>
              <a:tr h="707571">
                <a:tc>
                  <a:txBody>
                    <a:bodyPr/>
                    <a:lstStyle/>
                    <a:p>
                      <a:pPr fontAlgn="base"/>
                      <a:endParaRPr lang="en-US" sz="2000">
                        <a:effectLst/>
                      </a:endParaRPr>
                    </a:p>
                  </a:txBody>
                  <a:tcPr/>
                </a:tc>
                <a:extLst>
                  <a:ext uri="{0D108BD9-81ED-4DB2-BD59-A6C34878D82A}">
                    <a16:rowId xmlns:a16="http://schemas.microsoft.com/office/drawing/2014/main" val="16907990"/>
                  </a:ext>
                </a:extLst>
              </a:tr>
            </a:tbl>
          </a:graphicData>
        </a:graphic>
      </p:graphicFrame>
      <p:pic>
        <p:nvPicPr>
          <p:cNvPr id="13" name="Picture 6" descr="Diagram, table&#10;&#10;Description automatically generated">
            <a:extLst>
              <a:ext uri="{FF2B5EF4-FFF2-40B4-BE49-F238E27FC236}">
                <a16:creationId xmlns:a16="http://schemas.microsoft.com/office/drawing/2014/main" id="{4B294DAC-08E0-44DF-88A8-4D435D158C8A}"/>
              </a:ext>
            </a:extLst>
          </p:cNvPr>
          <p:cNvPicPr>
            <a:picLocks noChangeAspect="1"/>
          </p:cNvPicPr>
          <p:nvPr/>
        </p:nvPicPr>
        <p:blipFill rotWithShape="1">
          <a:blip r:embed="rId3"/>
          <a:srcRect r="585" b="56135"/>
          <a:stretch/>
        </p:blipFill>
        <p:spPr>
          <a:xfrm>
            <a:off x="215180" y="2319842"/>
            <a:ext cx="3098785" cy="2919227"/>
          </a:xfrm>
          <a:prstGeom prst="rect">
            <a:avLst/>
          </a:prstGeom>
        </p:spPr>
      </p:pic>
      <p:sp>
        <p:nvSpPr>
          <p:cNvPr id="7" name="TextBox 6">
            <a:extLst>
              <a:ext uri="{FF2B5EF4-FFF2-40B4-BE49-F238E27FC236}">
                <a16:creationId xmlns:a16="http://schemas.microsoft.com/office/drawing/2014/main" id="{9509A975-2625-407B-B68C-A4CEE7EA60B5}"/>
              </a:ext>
            </a:extLst>
          </p:cNvPr>
          <p:cNvSpPr txBox="1"/>
          <p:nvPr/>
        </p:nvSpPr>
        <p:spPr>
          <a:xfrm>
            <a:off x="8181717" y="77424"/>
            <a:ext cx="3922144" cy="224676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sz="2000">
                <a:solidFill>
                  <a:srgbClr val="C40A67"/>
                </a:solidFill>
                <a:ea typeface="+mn-lt"/>
                <a:cs typeface="+mn-lt"/>
              </a:rPr>
              <a:t>Sentence(s) saying what’s happening just before the start of the problem </a:t>
            </a:r>
            <a:endParaRPr lang="en-US" sz="2000">
              <a:solidFill>
                <a:srgbClr val="C40A67"/>
              </a:solidFill>
              <a:cs typeface="Calibri Light"/>
            </a:endParaRPr>
          </a:p>
          <a:p>
            <a:pPr defTabSz="914400">
              <a:defRPr/>
            </a:pPr>
            <a:endParaRPr lang="en-US" sz="2000">
              <a:solidFill>
                <a:srgbClr val="C40A67"/>
              </a:solidFill>
              <a:ea typeface="+mn-lt"/>
              <a:cs typeface="+mn-lt"/>
            </a:endParaRPr>
          </a:p>
          <a:p>
            <a:pPr defTabSz="914400">
              <a:defRPr/>
            </a:pPr>
            <a:r>
              <a:rPr lang="en-US" sz="2000">
                <a:solidFill>
                  <a:srgbClr val="C40A67"/>
                </a:solidFill>
                <a:ea typeface="+mn-lt"/>
                <a:cs typeface="+mn-lt"/>
              </a:rPr>
              <a:t>Sentence(s) that State Problem </a:t>
            </a:r>
          </a:p>
          <a:p>
            <a:pPr defTabSz="914400">
              <a:defRPr/>
            </a:pPr>
            <a:endParaRPr lang="en-US" sz="2000">
              <a:solidFill>
                <a:srgbClr val="C40A67"/>
              </a:solidFill>
              <a:cs typeface="Calibri Light"/>
            </a:endParaRPr>
          </a:p>
          <a:p>
            <a:pPr defTabSz="914400">
              <a:defRPr/>
            </a:pPr>
            <a:r>
              <a:rPr lang="en-US" sz="2000">
                <a:solidFill>
                  <a:srgbClr val="00B0F0"/>
                </a:solidFill>
                <a:ea typeface="+mn-lt"/>
                <a:cs typeface="+mn-lt"/>
              </a:rPr>
              <a:t>Sentence(s) that names/describe feeling </a:t>
            </a:r>
            <a:endParaRPr lang="en-US">
              <a:solidFill>
                <a:srgbClr val="000000"/>
              </a:solidFill>
              <a:cs typeface="Calibri Light" panose="020F0302020204030204"/>
            </a:endParaRPr>
          </a:p>
        </p:txBody>
      </p:sp>
    </p:spTree>
    <p:extLst>
      <p:ext uri="{BB962C8B-B14F-4D97-AF65-F5344CB8AC3E}">
        <p14:creationId xmlns:p14="http://schemas.microsoft.com/office/powerpoint/2010/main" val="270188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Writing the </a:t>
            </a:r>
            <a:br>
              <a:rPr lang="en-AU">
                <a:latin typeface="KG HAPPY"/>
              </a:rPr>
            </a:br>
            <a:r>
              <a:rPr lang="en-AU">
                <a:latin typeface="KG HAPPY"/>
              </a:rPr>
              <a:t>problem</a:t>
            </a:r>
            <a:endParaRPr lang="en-AU">
              <a:latin typeface="KG HAPPY" panose="02000000000000000000" pitchFamily="2" charset="0"/>
            </a:endParaRPr>
          </a:p>
        </p:txBody>
      </p:sp>
      <p:graphicFrame>
        <p:nvGraphicFramePr>
          <p:cNvPr id="9" name="Table 8">
            <a:extLst>
              <a:ext uri="{FF2B5EF4-FFF2-40B4-BE49-F238E27FC236}">
                <a16:creationId xmlns:a16="http://schemas.microsoft.com/office/drawing/2014/main" id="{D425CD0C-B0D6-43F5-921D-9A789F219866}"/>
              </a:ext>
            </a:extLst>
          </p:cNvPr>
          <p:cNvGraphicFramePr>
            <a:graphicFrameLocks noGrp="1"/>
          </p:cNvGraphicFramePr>
          <p:nvPr>
            <p:extLst>
              <p:ext uri="{D42A27DB-BD31-4B8C-83A1-F6EECF244321}">
                <p14:modId xmlns:p14="http://schemas.microsoft.com/office/powerpoint/2010/main" val="3253626166"/>
              </p:ext>
            </p:extLst>
          </p:nvPr>
        </p:nvGraphicFramePr>
        <p:xfrm>
          <a:off x="3289331" y="2353359"/>
          <a:ext cx="8558299" cy="2830284"/>
        </p:xfrm>
        <a:graphic>
          <a:graphicData uri="http://schemas.openxmlformats.org/drawingml/2006/table">
            <a:tbl>
              <a:tblPr firstRow="1" bandRow="1">
                <a:tableStyleId>{5940675A-B579-460E-94D1-54222C63F5DA}</a:tableStyleId>
              </a:tblPr>
              <a:tblGrid>
                <a:gridCol w="8558299">
                  <a:extLst>
                    <a:ext uri="{9D8B030D-6E8A-4147-A177-3AD203B41FA5}">
                      <a16:colId xmlns:a16="http://schemas.microsoft.com/office/drawing/2014/main" val="2817738883"/>
                    </a:ext>
                  </a:extLst>
                </a:gridCol>
              </a:tblGrid>
              <a:tr h="707571">
                <a:tc>
                  <a:txBody>
                    <a:bodyPr/>
                    <a:lstStyle/>
                    <a:p>
                      <a:pPr fontAlgn="base"/>
                      <a:r>
                        <a:rPr lang="en-US" sz="2000">
                          <a:effectLst/>
                        </a:rPr>
                        <a:t>Mum, a busy woman, makes lunch for her family every morning. </a:t>
                      </a:r>
                    </a:p>
                  </a:txBody>
                  <a:tcPr/>
                </a:tc>
                <a:extLst>
                  <a:ext uri="{0D108BD9-81ED-4DB2-BD59-A6C34878D82A}">
                    <a16:rowId xmlns:a16="http://schemas.microsoft.com/office/drawing/2014/main" val="1901047576"/>
                  </a:ext>
                </a:extLst>
              </a:tr>
              <a:tr h="707571">
                <a:tc>
                  <a:txBody>
                    <a:bodyPr/>
                    <a:lstStyle/>
                    <a:p>
                      <a:pPr fontAlgn="base"/>
                      <a:r>
                        <a:rPr lang="en-US" sz="2000">
                          <a:effectLst/>
                        </a:rPr>
                        <a:t>After purchasing her groceries, she frantically loaded them in the boot of her '94 sedan, slamming the door shut. </a:t>
                      </a:r>
                    </a:p>
                  </a:txBody>
                  <a:tcPr/>
                </a:tc>
                <a:extLst>
                  <a:ext uri="{0D108BD9-81ED-4DB2-BD59-A6C34878D82A}">
                    <a16:rowId xmlns:a16="http://schemas.microsoft.com/office/drawing/2014/main" val="3621421768"/>
                  </a:ext>
                </a:extLst>
              </a:tr>
              <a:tr h="707571">
                <a:tc>
                  <a:txBody>
                    <a:bodyPr/>
                    <a:lstStyle/>
                    <a:p>
                      <a:pPr fontAlgn="base"/>
                      <a:endParaRPr lang="en-US" sz="2000">
                        <a:effectLst/>
                      </a:endParaRPr>
                    </a:p>
                  </a:txBody>
                  <a:tcPr/>
                </a:tc>
                <a:extLst>
                  <a:ext uri="{0D108BD9-81ED-4DB2-BD59-A6C34878D82A}">
                    <a16:rowId xmlns:a16="http://schemas.microsoft.com/office/drawing/2014/main" val="1733260455"/>
                  </a:ext>
                </a:extLst>
              </a:tr>
              <a:tr h="707571">
                <a:tc>
                  <a:txBody>
                    <a:bodyPr/>
                    <a:lstStyle/>
                    <a:p>
                      <a:pPr fontAlgn="base"/>
                      <a:endParaRPr lang="en-US" sz="2000">
                        <a:effectLst/>
                      </a:endParaRPr>
                    </a:p>
                  </a:txBody>
                  <a:tcPr/>
                </a:tc>
                <a:extLst>
                  <a:ext uri="{0D108BD9-81ED-4DB2-BD59-A6C34878D82A}">
                    <a16:rowId xmlns:a16="http://schemas.microsoft.com/office/drawing/2014/main" val="16907990"/>
                  </a:ext>
                </a:extLst>
              </a:tr>
            </a:tbl>
          </a:graphicData>
        </a:graphic>
      </p:graphicFrame>
      <p:pic>
        <p:nvPicPr>
          <p:cNvPr id="13" name="Picture 6" descr="Diagram, table&#10;&#10;Description automatically generated">
            <a:extLst>
              <a:ext uri="{FF2B5EF4-FFF2-40B4-BE49-F238E27FC236}">
                <a16:creationId xmlns:a16="http://schemas.microsoft.com/office/drawing/2014/main" id="{4B294DAC-08E0-44DF-88A8-4D435D158C8A}"/>
              </a:ext>
            </a:extLst>
          </p:cNvPr>
          <p:cNvPicPr>
            <a:picLocks noChangeAspect="1"/>
          </p:cNvPicPr>
          <p:nvPr/>
        </p:nvPicPr>
        <p:blipFill rotWithShape="1">
          <a:blip r:embed="rId3"/>
          <a:srcRect r="585" b="56135"/>
          <a:stretch/>
        </p:blipFill>
        <p:spPr>
          <a:xfrm>
            <a:off x="215180" y="2319842"/>
            <a:ext cx="3098785" cy="2919227"/>
          </a:xfrm>
          <a:prstGeom prst="rect">
            <a:avLst/>
          </a:prstGeom>
        </p:spPr>
      </p:pic>
      <p:sp>
        <p:nvSpPr>
          <p:cNvPr id="3" name="TextBox 2">
            <a:extLst>
              <a:ext uri="{FF2B5EF4-FFF2-40B4-BE49-F238E27FC236}">
                <a16:creationId xmlns:a16="http://schemas.microsoft.com/office/drawing/2014/main" id="{49247266-2F7D-4094-9D0E-668EC8CE2240}"/>
              </a:ext>
            </a:extLst>
          </p:cNvPr>
          <p:cNvSpPr txBox="1"/>
          <p:nvPr/>
        </p:nvSpPr>
        <p:spPr>
          <a:xfrm>
            <a:off x="8181717" y="77424"/>
            <a:ext cx="3922144" cy="224676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sz="2000">
                <a:solidFill>
                  <a:srgbClr val="C40A67"/>
                </a:solidFill>
                <a:ea typeface="+mn-lt"/>
                <a:cs typeface="+mn-lt"/>
              </a:rPr>
              <a:t>Sentence(s) saying what’s happening just before the start of the problem </a:t>
            </a:r>
            <a:endParaRPr lang="en-US" sz="2000">
              <a:solidFill>
                <a:srgbClr val="C40A67"/>
              </a:solidFill>
              <a:cs typeface="Calibri Light"/>
            </a:endParaRPr>
          </a:p>
          <a:p>
            <a:pPr defTabSz="914400">
              <a:defRPr/>
            </a:pPr>
            <a:endParaRPr lang="en-US" sz="2000">
              <a:solidFill>
                <a:srgbClr val="C40A67"/>
              </a:solidFill>
              <a:ea typeface="+mn-lt"/>
              <a:cs typeface="+mn-lt"/>
            </a:endParaRPr>
          </a:p>
          <a:p>
            <a:pPr defTabSz="914400">
              <a:defRPr/>
            </a:pPr>
            <a:r>
              <a:rPr lang="en-US" sz="2000">
                <a:solidFill>
                  <a:srgbClr val="C40A67"/>
                </a:solidFill>
                <a:ea typeface="+mn-lt"/>
                <a:cs typeface="+mn-lt"/>
              </a:rPr>
              <a:t>Sentence(s) that State Problem </a:t>
            </a:r>
          </a:p>
          <a:p>
            <a:pPr defTabSz="914400">
              <a:defRPr/>
            </a:pPr>
            <a:endParaRPr lang="en-US" sz="2000">
              <a:solidFill>
                <a:srgbClr val="C40A67"/>
              </a:solidFill>
              <a:cs typeface="Calibri Light"/>
            </a:endParaRPr>
          </a:p>
          <a:p>
            <a:pPr defTabSz="914400">
              <a:defRPr/>
            </a:pPr>
            <a:r>
              <a:rPr lang="en-US" sz="2000">
                <a:solidFill>
                  <a:srgbClr val="00B0F0"/>
                </a:solidFill>
                <a:ea typeface="+mn-lt"/>
                <a:cs typeface="+mn-lt"/>
              </a:rPr>
              <a:t>Sentence(s) that names/describe feeling </a:t>
            </a:r>
            <a:endParaRPr lang="en-US">
              <a:solidFill>
                <a:srgbClr val="000000"/>
              </a:solidFill>
              <a:cs typeface="Calibri Light" panose="020F0302020204030204"/>
            </a:endParaRPr>
          </a:p>
        </p:txBody>
      </p:sp>
    </p:spTree>
    <p:extLst>
      <p:ext uri="{BB962C8B-B14F-4D97-AF65-F5344CB8AC3E}">
        <p14:creationId xmlns:p14="http://schemas.microsoft.com/office/powerpoint/2010/main" val="38144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p:txBody>
          <a:bodyPr/>
          <a:lstStyle/>
          <a:p>
            <a:r>
              <a:rPr lang="en-AU">
                <a:latin typeface="KG HAPPY" panose="02000000000000000000" pitchFamily="2" charset="0"/>
              </a:rPr>
              <a:t>Learning Intentions</a:t>
            </a:r>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p:txBody>
          <a:bodyPr vert="horz" lIns="91440" tIns="45720" rIns="91440" bIns="45720" rtlCol="0" anchor="t">
            <a:normAutofit/>
          </a:bodyPr>
          <a:lstStyle/>
          <a:p>
            <a:r>
              <a:rPr lang="en-AU" sz="4000" b="1"/>
              <a:t>Our learning goal is to:</a:t>
            </a:r>
            <a:endParaRPr lang="en-US" sz="4000">
              <a:ea typeface="+mn-lt"/>
              <a:cs typeface="+mn-lt"/>
            </a:endParaRPr>
          </a:p>
          <a:p>
            <a:r>
              <a:rPr lang="en-AU" sz="4000"/>
              <a:t>explain the components of a fiction text in relation to story grammar. </a:t>
            </a:r>
            <a:endParaRPr lang="en-US" sz="4000">
              <a:cs typeface="Calibri Light"/>
            </a:endParaRPr>
          </a:p>
        </p:txBody>
      </p:sp>
    </p:spTree>
    <p:extLst>
      <p:ext uri="{BB962C8B-B14F-4D97-AF65-F5344CB8AC3E}">
        <p14:creationId xmlns:p14="http://schemas.microsoft.com/office/powerpoint/2010/main" val="409748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Your task today</a:t>
            </a:r>
            <a:endParaRPr lang="en-US"/>
          </a:p>
        </p:txBody>
      </p:sp>
      <p:graphicFrame>
        <p:nvGraphicFramePr>
          <p:cNvPr id="9" name="Table 8">
            <a:extLst>
              <a:ext uri="{FF2B5EF4-FFF2-40B4-BE49-F238E27FC236}">
                <a16:creationId xmlns:a16="http://schemas.microsoft.com/office/drawing/2014/main" id="{D425CD0C-B0D6-43F5-921D-9A789F219866}"/>
              </a:ext>
            </a:extLst>
          </p:cNvPr>
          <p:cNvGraphicFramePr>
            <a:graphicFrameLocks noGrp="1"/>
          </p:cNvGraphicFramePr>
          <p:nvPr>
            <p:extLst>
              <p:ext uri="{D42A27DB-BD31-4B8C-83A1-F6EECF244321}">
                <p14:modId xmlns:p14="http://schemas.microsoft.com/office/powerpoint/2010/main" val="899209520"/>
              </p:ext>
            </p:extLst>
          </p:nvPr>
        </p:nvGraphicFramePr>
        <p:xfrm>
          <a:off x="3289331" y="2353359"/>
          <a:ext cx="8558299" cy="2830284"/>
        </p:xfrm>
        <a:graphic>
          <a:graphicData uri="http://schemas.openxmlformats.org/drawingml/2006/table">
            <a:tbl>
              <a:tblPr firstRow="1" bandRow="1">
                <a:tableStyleId>{5940675A-B579-460E-94D1-54222C63F5DA}</a:tableStyleId>
              </a:tblPr>
              <a:tblGrid>
                <a:gridCol w="8558299">
                  <a:extLst>
                    <a:ext uri="{9D8B030D-6E8A-4147-A177-3AD203B41FA5}">
                      <a16:colId xmlns:a16="http://schemas.microsoft.com/office/drawing/2014/main" val="2817738883"/>
                    </a:ext>
                  </a:extLst>
                </a:gridCol>
              </a:tblGrid>
              <a:tr h="707571">
                <a:tc>
                  <a:txBody>
                    <a:bodyPr/>
                    <a:lstStyle/>
                    <a:p>
                      <a:pPr fontAlgn="base"/>
                      <a:r>
                        <a:rPr lang="en-US" sz="2000">
                          <a:effectLst/>
                        </a:rPr>
                        <a:t>Peter was always described as an absent-minded, restless child, especially at school. </a:t>
                      </a:r>
                    </a:p>
                  </a:txBody>
                  <a:tcPr/>
                </a:tc>
                <a:extLst>
                  <a:ext uri="{0D108BD9-81ED-4DB2-BD59-A6C34878D82A}">
                    <a16:rowId xmlns:a16="http://schemas.microsoft.com/office/drawing/2014/main" val="1901047576"/>
                  </a:ext>
                </a:extLst>
              </a:tr>
              <a:tr h="707571">
                <a:tc>
                  <a:txBody>
                    <a:bodyPr/>
                    <a:lstStyle/>
                    <a:p>
                      <a:pPr fontAlgn="base"/>
                      <a:r>
                        <a:rPr lang="en-US" sz="2000">
                          <a:effectLst/>
                        </a:rPr>
                        <a:t>During floor-time, the incessant noise of the teacher rambling drove him to pick at his shoelaces. He continuously twirled, twisted and knotted his shoelaces. </a:t>
                      </a:r>
                    </a:p>
                  </a:txBody>
                  <a:tcPr/>
                </a:tc>
                <a:extLst>
                  <a:ext uri="{0D108BD9-81ED-4DB2-BD59-A6C34878D82A}">
                    <a16:rowId xmlns:a16="http://schemas.microsoft.com/office/drawing/2014/main" val="3621421768"/>
                  </a:ext>
                </a:extLst>
              </a:tr>
              <a:tr h="707571">
                <a:tc>
                  <a:txBody>
                    <a:bodyPr/>
                    <a:lstStyle/>
                    <a:p>
                      <a:pPr fontAlgn="base"/>
                      <a:endParaRPr lang="en-US" sz="2000">
                        <a:effectLst/>
                      </a:endParaRPr>
                    </a:p>
                  </a:txBody>
                  <a:tcPr/>
                </a:tc>
                <a:extLst>
                  <a:ext uri="{0D108BD9-81ED-4DB2-BD59-A6C34878D82A}">
                    <a16:rowId xmlns:a16="http://schemas.microsoft.com/office/drawing/2014/main" val="1733260455"/>
                  </a:ext>
                </a:extLst>
              </a:tr>
              <a:tr h="707571">
                <a:tc>
                  <a:txBody>
                    <a:bodyPr/>
                    <a:lstStyle/>
                    <a:p>
                      <a:pPr fontAlgn="base"/>
                      <a:endParaRPr lang="en-US" sz="2000">
                        <a:effectLst/>
                      </a:endParaRPr>
                    </a:p>
                  </a:txBody>
                  <a:tcPr/>
                </a:tc>
                <a:extLst>
                  <a:ext uri="{0D108BD9-81ED-4DB2-BD59-A6C34878D82A}">
                    <a16:rowId xmlns:a16="http://schemas.microsoft.com/office/drawing/2014/main" val="16907990"/>
                  </a:ext>
                </a:extLst>
              </a:tr>
            </a:tbl>
          </a:graphicData>
        </a:graphic>
      </p:graphicFrame>
      <p:pic>
        <p:nvPicPr>
          <p:cNvPr id="13" name="Picture 6" descr="Diagram, table&#10;&#10;Description automatically generated">
            <a:extLst>
              <a:ext uri="{FF2B5EF4-FFF2-40B4-BE49-F238E27FC236}">
                <a16:creationId xmlns:a16="http://schemas.microsoft.com/office/drawing/2014/main" id="{4B294DAC-08E0-44DF-88A8-4D435D158C8A}"/>
              </a:ext>
            </a:extLst>
          </p:cNvPr>
          <p:cNvPicPr>
            <a:picLocks noChangeAspect="1"/>
          </p:cNvPicPr>
          <p:nvPr/>
        </p:nvPicPr>
        <p:blipFill rotWithShape="1">
          <a:blip r:embed="rId3"/>
          <a:srcRect r="585" b="56135"/>
          <a:stretch/>
        </p:blipFill>
        <p:spPr>
          <a:xfrm>
            <a:off x="215180" y="2319842"/>
            <a:ext cx="3098785" cy="2919227"/>
          </a:xfrm>
          <a:prstGeom prst="rect">
            <a:avLst/>
          </a:prstGeom>
        </p:spPr>
      </p:pic>
      <p:sp>
        <p:nvSpPr>
          <p:cNvPr id="3" name="Content Placeholder 2">
            <a:extLst>
              <a:ext uri="{FF2B5EF4-FFF2-40B4-BE49-F238E27FC236}">
                <a16:creationId xmlns:a16="http://schemas.microsoft.com/office/drawing/2014/main" id="{C93A5B9B-B9F7-4A07-B7BD-167A38BB6D91}"/>
              </a:ext>
            </a:extLst>
          </p:cNvPr>
          <p:cNvSpPr>
            <a:spLocks noGrp="1"/>
          </p:cNvSpPr>
          <p:nvPr>
            <p:ph idx="1"/>
          </p:nvPr>
        </p:nvSpPr>
        <p:spPr>
          <a:xfrm>
            <a:off x="216581" y="1450962"/>
            <a:ext cx="7905178" cy="3176714"/>
          </a:xfrm>
        </p:spPr>
        <p:txBody>
          <a:bodyPr vert="horz" lIns="91440" tIns="45720" rIns="91440" bIns="45720" rtlCol="0" anchor="t">
            <a:noAutofit/>
          </a:bodyPr>
          <a:lstStyle/>
          <a:p>
            <a:r>
              <a:rPr lang="en-AU">
                <a:cs typeface="Calibri Light"/>
              </a:rPr>
              <a:t>Using the character and setting, plan your problem and feeling use your notes. </a:t>
            </a:r>
          </a:p>
        </p:txBody>
      </p:sp>
      <p:sp>
        <p:nvSpPr>
          <p:cNvPr id="4" name="TextBox 3">
            <a:extLst>
              <a:ext uri="{FF2B5EF4-FFF2-40B4-BE49-F238E27FC236}">
                <a16:creationId xmlns:a16="http://schemas.microsoft.com/office/drawing/2014/main" id="{64B24063-F50C-4F3B-8F67-269E55780A00}"/>
              </a:ext>
            </a:extLst>
          </p:cNvPr>
          <p:cNvSpPr txBox="1"/>
          <p:nvPr/>
        </p:nvSpPr>
        <p:spPr>
          <a:xfrm>
            <a:off x="8181717" y="77424"/>
            <a:ext cx="3922144" cy="224676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sz="2000">
                <a:solidFill>
                  <a:srgbClr val="C40A67"/>
                </a:solidFill>
                <a:ea typeface="+mn-lt"/>
                <a:cs typeface="+mn-lt"/>
              </a:rPr>
              <a:t>Sentence(s) saying what’s happening just before the start of the problem </a:t>
            </a:r>
            <a:endParaRPr lang="en-US" sz="2000">
              <a:solidFill>
                <a:srgbClr val="C40A67"/>
              </a:solidFill>
              <a:cs typeface="Calibri Light"/>
            </a:endParaRPr>
          </a:p>
          <a:p>
            <a:pPr defTabSz="914400">
              <a:defRPr/>
            </a:pPr>
            <a:endParaRPr lang="en-US" sz="2000">
              <a:solidFill>
                <a:srgbClr val="C40A67"/>
              </a:solidFill>
              <a:ea typeface="+mn-lt"/>
              <a:cs typeface="+mn-lt"/>
            </a:endParaRPr>
          </a:p>
          <a:p>
            <a:pPr defTabSz="914400">
              <a:defRPr/>
            </a:pPr>
            <a:r>
              <a:rPr lang="en-US" sz="2000">
                <a:solidFill>
                  <a:srgbClr val="C40A67"/>
                </a:solidFill>
                <a:ea typeface="+mn-lt"/>
                <a:cs typeface="+mn-lt"/>
              </a:rPr>
              <a:t>Sentence(s) that State Problem </a:t>
            </a:r>
          </a:p>
          <a:p>
            <a:pPr defTabSz="914400">
              <a:defRPr/>
            </a:pPr>
            <a:endParaRPr lang="en-US" sz="2000">
              <a:solidFill>
                <a:srgbClr val="C40A67"/>
              </a:solidFill>
              <a:cs typeface="Calibri Light"/>
            </a:endParaRPr>
          </a:p>
          <a:p>
            <a:pPr defTabSz="914400">
              <a:defRPr/>
            </a:pPr>
            <a:r>
              <a:rPr lang="en-US" sz="2000">
                <a:solidFill>
                  <a:srgbClr val="00B0F0"/>
                </a:solidFill>
                <a:ea typeface="+mn-lt"/>
                <a:cs typeface="+mn-lt"/>
              </a:rPr>
              <a:t>Sentence(s) that names/describe feeling </a:t>
            </a:r>
            <a:endParaRPr lang="en-US">
              <a:solidFill>
                <a:srgbClr val="000000"/>
              </a:solidFill>
              <a:cs typeface="Calibri Light" panose="020F0302020204030204"/>
            </a:endParaRPr>
          </a:p>
        </p:txBody>
      </p:sp>
    </p:spTree>
    <p:extLst>
      <p:ext uri="{BB962C8B-B14F-4D97-AF65-F5344CB8AC3E}">
        <p14:creationId xmlns:p14="http://schemas.microsoft.com/office/powerpoint/2010/main" val="3077566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B5E5-F430-479F-91FD-6CD0824C77CC}"/>
              </a:ext>
            </a:extLst>
          </p:cNvPr>
          <p:cNvSpPr>
            <a:spLocks noGrp="1"/>
          </p:cNvSpPr>
          <p:nvPr>
            <p:ph type="title"/>
          </p:nvPr>
        </p:nvSpPr>
        <p:spPr>
          <a:xfrm>
            <a:off x="676656" y="492760"/>
            <a:ext cx="9875520" cy="1356360"/>
          </a:xfrm>
        </p:spPr>
        <p:txBody>
          <a:bodyPr>
            <a:normAutofit/>
          </a:bodyPr>
          <a:lstStyle/>
          <a:p>
            <a:r>
              <a:rPr lang="en-US" sz="6000">
                <a:latin typeface="KG HAPPY" panose="02000000000000000000" pitchFamily="2" charset="0"/>
              </a:rPr>
              <a:t>Reflection</a:t>
            </a:r>
            <a:endParaRPr lang="en-US" sz="6000">
              <a:latin typeface="KG HAPPY" panose="02000000000000000000" pitchFamily="2" charset="0"/>
              <a:cs typeface="Calibri Light"/>
            </a:endParaRPr>
          </a:p>
        </p:txBody>
      </p:sp>
      <p:sp>
        <p:nvSpPr>
          <p:cNvPr id="6" name="Content Placeholder 5">
            <a:extLst>
              <a:ext uri="{FF2B5EF4-FFF2-40B4-BE49-F238E27FC236}">
                <a16:creationId xmlns:a16="http://schemas.microsoft.com/office/drawing/2014/main" id="{F84A49F2-621F-4A4E-A062-DBEA21F7F608}"/>
              </a:ext>
            </a:extLst>
          </p:cNvPr>
          <p:cNvSpPr>
            <a:spLocks noGrp="1"/>
          </p:cNvSpPr>
          <p:nvPr>
            <p:ph idx="1"/>
          </p:nvPr>
        </p:nvSpPr>
        <p:spPr/>
        <p:txBody>
          <a:bodyPr vert="horz" lIns="91440" tIns="45720" rIns="91440" bIns="45720" rtlCol="0" anchor="t">
            <a:normAutofit/>
          </a:bodyPr>
          <a:lstStyle/>
          <a:p>
            <a:endParaRPr lang="en-US">
              <a:cs typeface="Calibri Light"/>
            </a:endParaRPr>
          </a:p>
          <a:p>
            <a:endParaRPr lang="en-US">
              <a:cs typeface="Calibri Light"/>
            </a:endParaRPr>
          </a:p>
          <a:p>
            <a:endParaRPr lang="en-US">
              <a:cs typeface="Calibri Light"/>
            </a:endParaRPr>
          </a:p>
        </p:txBody>
      </p:sp>
      <p:sp>
        <p:nvSpPr>
          <p:cNvPr id="4" name="Content Placeholder 2">
            <a:extLst>
              <a:ext uri="{FF2B5EF4-FFF2-40B4-BE49-F238E27FC236}">
                <a16:creationId xmlns:a16="http://schemas.microsoft.com/office/drawing/2014/main" id="{56B1B7F4-D715-4629-96A2-87D0DF019EF6}"/>
              </a:ext>
            </a:extLst>
          </p:cNvPr>
          <p:cNvSpPr txBox="1">
            <a:spLocks/>
          </p:cNvSpPr>
          <p:nvPr/>
        </p:nvSpPr>
        <p:spPr>
          <a:xfrm>
            <a:off x="812800" y="1849120"/>
            <a:ext cx="10365631" cy="4399280"/>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5720" indent="0">
              <a:buFont typeface="Arial" pitchFamily="34" charset="0"/>
              <a:buNone/>
            </a:pPr>
            <a:endParaRPr lang="en-US" sz="3200">
              <a:solidFill>
                <a:schemeClr val="tx1"/>
              </a:solidFill>
              <a:cs typeface="Calibri Light"/>
            </a:endParaRPr>
          </a:p>
        </p:txBody>
      </p:sp>
      <p:sp>
        <p:nvSpPr>
          <p:cNvPr id="3" name="Content Placeholder 2">
            <a:extLst>
              <a:ext uri="{FF2B5EF4-FFF2-40B4-BE49-F238E27FC236}">
                <a16:creationId xmlns:a16="http://schemas.microsoft.com/office/drawing/2014/main" id="{8A465653-0C74-424D-AF82-18FA36DB90B3}"/>
              </a:ext>
            </a:extLst>
          </p:cNvPr>
          <p:cNvSpPr txBox="1">
            <a:spLocks/>
          </p:cNvSpPr>
          <p:nvPr/>
        </p:nvSpPr>
        <p:spPr>
          <a:xfrm>
            <a:off x="489750" y="1853529"/>
            <a:ext cx="11213800" cy="4255015"/>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AU" sz="3600">
                <a:solidFill>
                  <a:schemeClr val="tx1"/>
                </a:solidFill>
                <a:cs typeface="Calibri Light"/>
              </a:rPr>
              <a:t>Author's Chair: student to share their sentences with the character and feeling. </a:t>
            </a:r>
            <a:endParaRPr lang="en-US" sz="3600">
              <a:solidFill>
                <a:schemeClr val="tx1"/>
              </a:solidFill>
              <a:ea typeface="+mn-lt"/>
              <a:cs typeface="+mn-lt"/>
            </a:endParaRPr>
          </a:p>
          <a:p>
            <a:pPr marL="0" indent="0">
              <a:buNone/>
            </a:pPr>
            <a:endParaRPr lang="en-AU">
              <a:solidFill>
                <a:schemeClr val="tx1"/>
              </a:solidFill>
              <a:cs typeface="Calibri Light" panose="020F0302020204030204"/>
            </a:endParaRPr>
          </a:p>
        </p:txBody>
      </p:sp>
    </p:spTree>
    <p:extLst>
      <p:ext uri="{BB962C8B-B14F-4D97-AF65-F5344CB8AC3E}">
        <p14:creationId xmlns:p14="http://schemas.microsoft.com/office/powerpoint/2010/main" val="3107505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5E43-A8BD-4C20-B83C-E689757C3951}"/>
              </a:ext>
            </a:extLst>
          </p:cNvPr>
          <p:cNvSpPr>
            <a:spLocks noGrp="1"/>
          </p:cNvSpPr>
          <p:nvPr>
            <p:ph type="ctrTitle"/>
          </p:nvPr>
        </p:nvSpPr>
        <p:spPr/>
        <p:txBody>
          <a:bodyPr/>
          <a:lstStyle/>
          <a:p>
            <a:r>
              <a:rPr lang="en-AU">
                <a:latin typeface="KG HAPPY" panose="02000000000000000000" pitchFamily="2" charset="0"/>
              </a:rPr>
              <a:t>Writing</a:t>
            </a:r>
          </a:p>
        </p:txBody>
      </p:sp>
      <p:sp>
        <p:nvSpPr>
          <p:cNvPr id="3" name="Subtitle 2">
            <a:extLst>
              <a:ext uri="{FF2B5EF4-FFF2-40B4-BE49-F238E27FC236}">
                <a16:creationId xmlns:a16="http://schemas.microsoft.com/office/drawing/2014/main" id="{AB6700C6-A7D6-4B67-9128-4039B9405D64}"/>
              </a:ext>
            </a:extLst>
          </p:cNvPr>
          <p:cNvSpPr>
            <a:spLocks noGrp="1"/>
          </p:cNvSpPr>
          <p:nvPr>
            <p:ph type="subTitle" idx="1"/>
          </p:nvPr>
        </p:nvSpPr>
        <p:spPr/>
        <p:txBody>
          <a:bodyPr vert="horz" lIns="91440" tIns="45720" rIns="91440" bIns="45720" rtlCol="0" anchor="t">
            <a:normAutofit/>
          </a:bodyPr>
          <a:lstStyle/>
          <a:p>
            <a:r>
              <a:rPr lang="en-AU"/>
              <a:t>Session 1 Week 10</a:t>
            </a:r>
          </a:p>
        </p:txBody>
      </p:sp>
    </p:spTree>
    <p:extLst>
      <p:ext uri="{BB962C8B-B14F-4D97-AF65-F5344CB8AC3E}">
        <p14:creationId xmlns:p14="http://schemas.microsoft.com/office/powerpoint/2010/main" val="3493286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173448" y="295973"/>
            <a:ext cx="10772775" cy="1658198"/>
          </a:xfrm>
        </p:spPr>
        <p:txBody>
          <a:bodyPr/>
          <a:lstStyle/>
          <a:p>
            <a:r>
              <a:rPr lang="en-AU">
                <a:latin typeface="KG HAPPY" panose="02000000000000000000" pitchFamily="2" charset="0"/>
              </a:rPr>
              <a:t>Activating Prior Knowledge</a:t>
            </a:r>
          </a:p>
        </p:txBody>
      </p:sp>
      <p:graphicFrame>
        <p:nvGraphicFramePr>
          <p:cNvPr id="4" name="Table 3">
            <a:extLst>
              <a:ext uri="{FF2B5EF4-FFF2-40B4-BE49-F238E27FC236}">
                <a16:creationId xmlns:a16="http://schemas.microsoft.com/office/drawing/2014/main" id="{DB2235CA-5BDE-4DBD-A74D-A90D968D3FE5}"/>
              </a:ext>
            </a:extLst>
          </p:cNvPr>
          <p:cNvGraphicFramePr>
            <a:graphicFrameLocks noGrp="1"/>
          </p:cNvGraphicFramePr>
          <p:nvPr>
            <p:extLst>
              <p:ext uri="{D42A27DB-BD31-4B8C-83A1-F6EECF244321}">
                <p14:modId xmlns:p14="http://schemas.microsoft.com/office/powerpoint/2010/main" val="1391820383"/>
              </p:ext>
            </p:extLst>
          </p:nvPr>
        </p:nvGraphicFramePr>
        <p:xfrm>
          <a:off x="4209481" y="1720755"/>
          <a:ext cx="7438141" cy="4657702"/>
        </p:xfrm>
        <a:graphic>
          <a:graphicData uri="http://schemas.openxmlformats.org/drawingml/2006/table">
            <a:tbl>
              <a:tblPr firstRow="1" bandRow="1">
                <a:tableStyleId>{5940675A-B579-460E-94D1-54222C63F5DA}</a:tableStyleId>
              </a:tblPr>
              <a:tblGrid>
                <a:gridCol w="7438141">
                  <a:extLst>
                    <a:ext uri="{9D8B030D-6E8A-4147-A177-3AD203B41FA5}">
                      <a16:colId xmlns:a16="http://schemas.microsoft.com/office/drawing/2014/main" val="2817738883"/>
                    </a:ext>
                  </a:extLst>
                </a:gridCol>
              </a:tblGrid>
              <a:tr h="511434">
                <a:tc>
                  <a:txBody>
                    <a:bodyPr/>
                    <a:lstStyle/>
                    <a:p>
                      <a:pPr fontAlgn="base"/>
                      <a:r>
                        <a:rPr lang="en-US" sz="2000">
                          <a:effectLst/>
                        </a:rPr>
                        <a:t>Who is in the story (people, animals)​</a:t>
                      </a:r>
                      <a:endParaRPr lang="en-US">
                        <a:effectLst/>
                      </a:endParaRPr>
                    </a:p>
                  </a:txBody>
                  <a:tcPr/>
                </a:tc>
                <a:extLst>
                  <a:ext uri="{0D108BD9-81ED-4DB2-BD59-A6C34878D82A}">
                    <a16:rowId xmlns:a16="http://schemas.microsoft.com/office/drawing/2014/main" val="1901047576"/>
                  </a:ext>
                </a:extLst>
              </a:tr>
              <a:tr h="511434">
                <a:tc>
                  <a:txBody>
                    <a:bodyPr/>
                    <a:lstStyle/>
                    <a:p>
                      <a:pPr fontAlgn="base"/>
                      <a:r>
                        <a:rPr lang="en-US" sz="2000">
                          <a:effectLst/>
                        </a:rPr>
                        <a:t>Context – where, when and why the story is taking place. </a:t>
                      </a:r>
                      <a:endParaRPr lang="en-US">
                        <a:effectLst/>
                      </a:endParaRPr>
                    </a:p>
                  </a:txBody>
                  <a:tcPr/>
                </a:tc>
                <a:extLst>
                  <a:ext uri="{0D108BD9-81ED-4DB2-BD59-A6C34878D82A}">
                    <a16:rowId xmlns:a16="http://schemas.microsoft.com/office/drawing/2014/main" val="3621421768"/>
                  </a:ext>
                </a:extLst>
              </a:tr>
              <a:tr h="566230">
                <a:tc>
                  <a:txBody>
                    <a:bodyPr/>
                    <a:lstStyle/>
                    <a:p>
                      <a:pPr fontAlgn="base"/>
                      <a:r>
                        <a:rPr lang="en-US" sz="2000">
                          <a:effectLst/>
                        </a:rPr>
                        <a:t>The main challenge the characters have to overcome​</a:t>
                      </a:r>
                      <a:endParaRPr lang="en-US">
                        <a:effectLst/>
                      </a:endParaRPr>
                    </a:p>
                  </a:txBody>
                  <a:tcPr/>
                </a:tc>
                <a:extLst>
                  <a:ext uri="{0D108BD9-81ED-4DB2-BD59-A6C34878D82A}">
                    <a16:rowId xmlns:a16="http://schemas.microsoft.com/office/drawing/2014/main" val="1733260455"/>
                  </a:ext>
                </a:extLst>
              </a:tr>
              <a:tr h="511434">
                <a:tc>
                  <a:txBody>
                    <a:bodyPr/>
                    <a:lstStyle/>
                    <a:p>
                      <a:pPr fontAlgn="base"/>
                      <a:r>
                        <a:rPr lang="en-US" sz="2000">
                          <a:effectLst/>
                        </a:rPr>
                        <a:t>How the character is feeling about the problem.​</a:t>
                      </a:r>
                      <a:endParaRPr lang="en-US">
                        <a:effectLst/>
                      </a:endParaRPr>
                    </a:p>
                  </a:txBody>
                  <a:tcPr/>
                </a:tc>
                <a:extLst>
                  <a:ext uri="{0D108BD9-81ED-4DB2-BD59-A6C34878D82A}">
                    <a16:rowId xmlns:a16="http://schemas.microsoft.com/office/drawing/2014/main" val="16907990"/>
                  </a:ext>
                </a:extLst>
              </a:tr>
              <a:tr h="511434">
                <a:tc>
                  <a:txBody>
                    <a:bodyPr/>
                    <a:lstStyle/>
                    <a:p>
                      <a:pPr fontAlgn="base"/>
                      <a:r>
                        <a:rPr lang="en-US" sz="2000">
                          <a:effectLst/>
                        </a:rPr>
                        <a:t>What the character planned or decided to do.​</a:t>
                      </a:r>
                      <a:endParaRPr lang="en-US">
                        <a:effectLst/>
                      </a:endParaRPr>
                    </a:p>
                  </a:txBody>
                  <a:tcPr/>
                </a:tc>
                <a:extLst>
                  <a:ext uri="{0D108BD9-81ED-4DB2-BD59-A6C34878D82A}">
                    <a16:rowId xmlns:a16="http://schemas.microsoft.com/office/drawing/2014/main" val="1330747383"/>
                  </a:ext>
                </a:extLst>
              </a:tr>
              <a:tr h="511434">
                <a:tc>
                  <a:txBody>
                    <a:bodyPr/>
                    <a:lstStyle/>
                    <a:p>
                      <a:pPr fontAlgn="base"/>
                      <a:r>
                        <a:rPr lang="en-US" sz="2000">
                          <a:effectLst/>
                        </a:rPr>
                        <a:t>The plan put into action.​</a:t>
                      </a:r>
                      <a:endParaRPr lang="en-US">
                        <a:effectLst/>
                      </a:endParaRPr>
                    </a:p>
                  </a:txBody>
                  <a:tcPr/>
                </a:tc>
                <a:extLst>
                  <a:ext uri="{0D108BD9-81ED-4DB2-BD59-A6C34878D82A}">
                    <a16:rowId xmlns:a16="http://schemas.microsoft.com/office/drawing/2014/main" val="128859690"/>
                  </a:ext>
                </a:extLst>
              </a:tr>
              <a:tr h="511434">
                <a:tc>
                  <a:txBody>
                    <a:bodyPr/>
                    <a:lstStyle/>
                    <a:p>
                      <a:pPr fontAlgn="base"/>
                      <a:r>
                        <a:rPr lang="en-US" sz="2000">
                          <a:effectLst/>
                        </a:rPr>
                        <a:t>The result of the problem being solved​</a:t>
                      </a:r>
                      <a:endParaRPr lang="en-US">
                        <a:effectLst/>
                      </a:endParaRPr>
                    </a:p>
                  </a:txBody>
                  <a:tcPr/>
                </a:tc>
                <a:extLst>
                  <a:ext uri="{0D108BD9-81ED-4DB2-BD59-A6C34878D82A}">
                    <a16:rowId xmlns:a16="http://schemas.microsoft.com/office/drawing/2014/main" val="2752637737"/>
                  </a:ext>
                </a:extLst>
              </a:tr>
              <a:tr h="511434">
                <a:tc>
                  <a:txBody>
                    <a:bodyPr/>
                    <a:lstStyle/>
                    <a:p>
                      <a:pPr fontAlgn="base"/>
                      <a:r>
                        <a:rPr lang="en-US" sz="2000">
                          <a:effectLst/>
                        </a:rPr>
                        <a:t>What is the conclusion? How does the story end?​</a:t>
                      </a:r>
                      <a:endParaRPr lang="en-US">
                        <a:effectLst/>
                      </a:endParaRPr>
                    </a:p>
                  </a:txBody>
                  <a:tcPr/>
                </a:tc>
                <a:extLst>
                  <a:ext uri="{0D108BD9-81ED-4DB2-BD59-A6C34878D82A}">
                    <a16:rowId xmlns:a16="http://schemas.microsoft.com/office/drawing/2014/main" val="76597027"/>
                  </a:ext>
                </a:extLst>
              </a:tr>
              <a:tr h="511434">
                <a:tc>
                  <a:txBody>
                    <a:bodyPr/>
                    <a:lstStyle/>
                    <a:p>
                      <a:pPr fontAlgn="base"/>
                      <a:r>
                        <a:rPr lang="en-US" sz="2000">
                          <a:effectLst/>
                        </a:rPr>
                        <a:t>How the character feels at the end of the story. ​</a:t>
                      </a:r>
                      <a:endParaRPr lang="en-US">
                        <a:effectLst/>
                      </a:endParaRPr>
                    </a:p>
                  </a:txBody>
                  <a:tcPr/>
                </a:tc>
                <a:extLst>
                  <a:ext uri="{0D108BD9-81ED-4DB2-BD59-A6C34878D82A}">
                    <a16:rowId xmlns:a16="http://schemas.microsoft.com/office/drawing/2014/main" val="3452081703"/>
                  </a:ext>
                </a:extLst>
              </a:tr>
            </a:tbl>
          </a:graphicData>
        </a:graphic>
      </p:graphicFrame>
      <p:pic>
        <p:nvPicPr>
          <p:cNvPr id="6" name="Picture 6" descr="Diagram, table&#10;&#10;Description automatically generated">
            <a:extLst>
              <a:ext uri="{FF2B5EF4-FFF2-40B4-BE49-F238E27FC236}">
                <a16:creationId xmlns:a16="http://schemas.microsoft.com/office/drawing/2014/main" id="{8E795C14-D9CD-4F06-BA90-6F75EB08D976}"/>
              </a:ext>
            </a:extLst>
          </p:cNvPr>
          <p:cNvPicPr>
            <a:picLocks noChangeAspect="1"/>
          </p:cNvPicPr>
          <p:nvPr/>
        </p:nvPicPr>
        <p:blipFill>
          <a:blip r:embed="rId3"/>
          <a:stretch>
            <a:fillRect/>
          </a:stretch>
        </p:blipFill>
        <p:spPr>
          <a:xfrm>
            <a:off x="1767935" y="1715993"/>
            <a:ext cx="2451763" cy="4688432"/>
          </a:xfrm>
          <a:prstGeom prst="rect">
            <a:avLst/>
          </a:prstGeom>
        </p:spPr>
      </p:pic>
      <p:sp>
        <p:nvSpPr>
          <p:cNvPr id="3" name="Oval 2">
            <a:extLst>
              <a:ext uri="{FF2B5EF4-FFF2-40B4-BE49-F238E27FC236}">
                <a16:creationId xmlns:a16="http://schemas.microsoft.com/office/drawing/2014/main" id="{D4B535E1-079C-4A56-AA49-D348026D8268}"/>
              </a:ext>
            </a:extLst>
          </p:cNvPr>
          <p:cNvSpPr/>
          <p:nvPr/>
        </p:nvSpPr>
        <p:spPr>
          <a:xfrm>
            <a:off x="1756913" y="1649084"/>
            <a:ext cx="2458528" cy="2185357"/>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993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p:txBody>
          <a:bodyPr/>
          <a:lstStyle/>
          <a:p>
            <a:r>
              <a:rPr lang="en-AU">
                <a:latin typeface="KG HAPPY" panose="02000000000000000000" pitchFamily="2" charset="0"/>
              </a:rPr>
              <a:t>Learning Intentions</a:t>
            </a:r>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a:xfrm>
            <a:off x="662279" y="2155454"/>
            <a:ext cx="10753725" cy="3766185"/>
          </a:xfrm>
        </p:spPr>
        <p:txBody>
          <a:bodyPr vert="horz" lIns="91440" tIns="45720" rIns="91440" bIns="45720" rtlCol="0" anchor="t">
            <a:normAutofit/>
          </a:bodyPr>
          <a:lstStyle/>
          <a:p>
            <a:r>
              <a:rPr lang="en-AU" sz="4000" b="1"/>
              <a:t>Our learning goal is to:</a:t>
            </a:r>
            <a:endParaRPr lang="en-US" sz="4000">
              <a:ea typeface="+mn-lt"/>
              <a:cs typeface="+mn-lt"/>
            </a:endParaRPr>
          </a:p>
          <a:p>
            <a:r>
              <a:rPr lang="en-AU" sz="4000">
                <a:cs typeface="Calibri Light"/>
              </a:rPr>
              <a:t>write the beginning of a narrative, including the setting, problem and feeling (S.P.F). </a:t>
            </a:r>
            <a:endParaRPr lang="en-AU" sz="4000">
              <a:ea typeface="+mn-lt"/>
              <a:cs typeface="+mn-lt"/>
            </a:endParaRPr>
          </a:p>
          <a:p>
            <a:endParaRPr lang="en-AU" b="1">
              <a:cs typeface="Calibri Light"/>
            </a:endParaRPr>
          </a:p>
        </p:txBody>
      </p:sp>
    </p:spTree>
    <p:extLst>
      <p:ext uri="{BB962C8B-B14F-4D97-AF65-F5344CB8AC3E}">
        <p14:creationId xmlns:p14="http://schemas.microsoft.com/office/powerpoint/2010/main" val="934485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What is S.P.F.?</a:t>
            </a:r>
            <a:br>
              <a:rPr lang="en-AU">
                <a:latin typeface="KG HAPPY"/>
              </a:rPr>
            </a:br>
            <a:r>
              <a:rPr lang="en-AU">
                <a:latin typeface="KG HAPPY"/>
              </a:rPr>
              <a:t>(Setting, Problem, Feeling)</a:t>
            </a:r>
            <a:endParaRPr lang="en-AU">
              <a:latin typeface="KG HAPPY" panose="02000000000000000000" pitchFamily="2" charset="0"/>
            </a:endParaRPr>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a:xfrm>
            <a:off x="216581" y="1767264"/>
            <a:ext cx="7905178" cy="3176714"/>
          </a:xfrm>
        </p:spPr>
        <p:txBody>
          <a:bodyPr vert="horz" lIns="91440" tIns="45720" rIns="91440" bIns="45720" rtlCol="0" anchor="t">
            <a:noAutofit/>
          </a:bodyPr>
          <a:lstStyle/>
          <a:p>
            <a:r>
              <a:rPr lang="en-AU">
                <a:cs typeface="Calibri Light"/>
              </a:rPr>
              <a:t>A good way to start a narrative is by introducing the setting, problem and feeling. </a:t>
            </a:r>
          </a:p>
          <a:p>
            <a:r>
              <a:rPr lang="en-AU">
                <a:cs typeface="Calibri Light"/>
              </a:rPr>
              <a:t>A problem is anything that goes wrong in a narrative. </a:t>
            </a:r>
          </a:p>
          <a:p>
            <a:endParaRPr lang="en-AU">
              <a:cs typeface="Calibri Light"/>
            </a:endParaRPr>
          </a:p>
          <a:p>
            <a:r>
              <a:rPr lang="en-AU">
                <a:cs typeface="Calibri Light"/>
              </a:rPr>
              <a:t>A problem is made up of two parts: </a:t>
            </a:r>
          </a:p>
          <a:p>
            <a:pPr marL="0" indent="0">
              <a:buNone/>
            </a:pPr>
            <a:r>
              <a:rPr lang="en-AU">
                <a:ea typeface="+mn-lt"/>
                <a:cs typeface="+mn-lt"/>
              </a:rPr>
              <a:t>- A Sentence(s) saying what’s happening just before the start of the problem</a:t>
            </a:r>
            <a:endParaRPr lang="en-AU">
              <a:cs typeface="Calibri Light"/>
            </a:endParaRPr>
          </a:p>
          <a:p>
            <a:pPr marL="0" indent="0">
              <a:buNone/>
            </a:pPr>
            <a:r>
              <a:rPr lang="en-AU" b="1">
                <a:ea typeface="+mn-lt"/>
                <a:cs typeface="+mn-lt"/>
              </a:rPr>
              <a:t>- </a:t>
            </a:r>
            <a:r>
              <a:rPr lang="en-AU">
                <a:ea typeface="+mn-lt"/>
                <a:cs typeface="+mn-lt"/>
              </a:rPr>
              <a:t>A Sentence(s) that states problem </a:t>
            </a:r>
            <a:endParaRPr lang="en-AU">
              <a:cs typeface="Calibri Light" panose="020F0302020204030204"/>
            </a:endParaRPr>
          </a:p>
        </p:txBody>
      </p:sp>
      <p:sp>
        <p:nvSpPr>
          <p:cNvPr id="4" name="TextBox 3">
            <a:extLst>
              <a:ext uri="{FF2B5EF4-FFF2-40B4-BE49-F238E27FC236}">
                <a16:creationId xmlns:a16="http://schemas.microsoft.com/office/drawing/2014/main" id="{75158096-4C55-4C7F-8BE3-AC24D07B7CA2}"/>
              </a:ext>
            </a:extLst>
          </p:cNvPr>
          <p:cNvSpPr txBox="1"/>
          <p:nvPr/>
        </p:nvSpPr>
        <p:spPr>
          <a:xfrm>
            <a:off x="9078931" y="1896321"/>
            <a:ext cx="2976407" cy="280076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kumimoji="0" lang="en-US" sz="2400" b="1" i="0" u="none" strike="noStrike" kern="1200" cap="none" spc="0" normalizeH="0" baseline="0" noProof="0">
                <a:ln>
                  <a:noFill/>
                </a:ln>
                <a:effectLst/>
                <a:uLnTx/>
                <a:uFillTx/>
                <a:latin typeface="Calibri Light" panose="020F0302020204030204"/>
                <a:ea typeface="+mn-ea"/>
                <a:cs typeface="+mn-cs"/>
              </a:rPr>
              <a:t>CFU Question:</a:t>
            </a:r>
            <a:r>
              <a:rPr lang="en-US" sz="2400" b="1">
                <a:latin typeface="Calibri Light" panose="020F0302020204030204"/>
              </a:rPr>
              <a:t> What is a problem made up of?</a:t>
            </a:r>
            <a:endParaRPr lang="en-US" sz="2400" b="1">
              <a:latin typeface="Calibri Light" panose="020F0302020204030204"/>
              <a:cs typeface="Calibri Light" panose="020F0302020204030204"/>
            </a:endParaRPr>
          </a:p>
          <a:p>
            <a:pPr defTabSz="914400">
              <a:defRPr/>
            </a:pPr>
            <a:endParaRPr lang="en-US" sz="2000" b="1">
              <a:latin typeface="Calibri Light" panose="020F0302020204030204"/>
              <a:cs typeface="Calibri Light" panose="020F0302020204030204"/>
            </a:endParaRPr>
          </a:p>
          <a:p>
            <a:pPr defTabSz="914400">
              <a:defRPr/>
            </a:pPr>
            <a:r>
              <a:rPr lang="en-US" sz="2800">
                <a:cs typeface="Calibri Light"/>
              </a:rPr>
              <a:t>A problem is made up of...</a:t>
            </a:r>
          </a:p>
          <a:p>
            <a:pPr defTabSz="914400">
              <a:defRPr/>
            </a:pPr>
            <a:endParaRPr lang="en-US" sz="2800">
              <a:cs typeface="Calibri Light"/>
            </a:endParaRPr>
          </a:p>
        </p:txBody>
      </p:sp>
      <p:pic>
        <p:nvPicPr>
          <p:cNvPr id="8" name="Picture 8" descr="Icon&#10;&#10;Description automatically generated">
            <a:extLst>
              <a:ext uri="{FF2B5EF4-FFF2-40B4-BE49-F238E27FC236}">
                <a16:creationId xmlns:a16="http://schemas.microsoft.com/office/drawing/2014/main" id="{FD610C85-6D9C-4440-AB9D-6C2A6D6E7E20}"/>
              </a:ext>
            </a:extLst>
          </p:cNvPr>
          <p:cNvPicPr>
            <a:picLocks noChangeAspect="1"/>
          </p:cNvPicPr>
          <p:nvPr/>
        </p:nvPicPr>
        <p:blipFill>
          <a:blip r:embed="rId3"/>
          <a:stretch>
            <a:fillRect/>
          </a:stretch>
        </p:blipFill>
        <p:spPr>
          <a:xfrm>
            <a:off x="8078817" y="1831855"/>
            <a:ext cx="994554" cy="965800"/>
          </a:xfrm>
          <a:prstGeom prst="rect">
            <a:avLst/>
          </a:prstGeom>
        </p:spPr>
      </p:pic>
    </p:spTree>
    <p:extLst>
      <p:ext uri="{BB962C8B-B14F-4D97-AF65-F5344CB8AC3E}">
        <p14:creationId xmlns:p14="http://schemas.microsoft.com/office/powerpoint/2010/main" val="13962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Writing the </a:t>
            </a:r>
            <a:br>
              <a:rPr lang="en-AU">
                <a:latin typeface="KG HAPPY"/>
              </a:rPr>
            </a:br>
            <a:r>
              <a:rPr lang="en-AU">
                <a:latin typeface="KG HAPPY"/>
              </a:rPr>
              <a:t>S.P.F</a:t>
            </a:r>
            <a:endParaRPr lang="en-AU">
              <a:latin typeface="KG HAPPY" panose="02000000000000000000" pitchFamily="2" charset="0"/>
            </a:endParaRPr>
          </a:p>
        </p:txBody>
      </p:sp>
      <p:graphicFrame>
        <p:nvGraphicFramePr>
          <p:cNvPr id="9" name="Table 8">
            <a:extLst>
              <a:ext uri="{FF2B5EF4-FFF2-40B4-BE49-F238E27FC236}">
                <a16:creationId xmlns:a16="http://schemas.microsoft.com/office/drawing/2014/main" id="{D425CD0C-B0D6-43F5-921D-9A789F219866}"/>
              </a:ext>
            </a:extLst>
          </p:cNvPr>
          <p:cNvGraphicFramePr>
            <a:graphicFrameLocks noGrp="1"/>
          </p:cNvGraphicFramePr>
          <p:nvPr>
            <p:extLst>
              <p:ext uri="{D42A27DB-BD31-4B8C-83A1-F6EECF244321}">
                <p14:modId xmlns:p14="http://schemas.microsoft.com/office/powerpoint/2010/main" val="74932791"/>
              </p:ext>
            </p:extLst>
          </p:nvPr>
        </p:nvGraphicFramePr>
        <p:xfrm>
          <a:off x="2350523" y="1917399"/>
          <a:ext cx="5937859" cy="2146622"/>
        </p:xfrm>
        <a:graphic>
          <a:graphicData uri="http://schemas.openxmlformats.org/drawingml/2006/table">
            <a:tbl>
              <a:tblPr firstRow="1" bandRow="1">
                <a:tableStyleId>{5940675A-B579-460E-94D1-54222C63F5DA}</a:tableStyleId>
              </a:tblPr>
              <a:tblGrid>
                <a:gridCol w="5937859">
                  <a:extLst>
                    <a:ext uri="{9D8B030D-6E8A-4147-A177-3AD203B41FA5}">
                      <a16:colId xmlns:a16="http://schemas.microsoft.com/office/drawing/2014/main" val="2817738883"/>
                    </a:ext>
                  </a:extLst>
                </a:gridCol>
              </a:tblGrid>
              <a:tr h="369144">
                <a:tc>
                  <a:txBody>
                    <a:bodyPr/>
                    <a:lstStyle/>
                    <a:p>
                      <a:pPr fontAlgn="base"/>
                      <a:r>
                        <a:rPr lang="en-US" sz="2000">
                          <a:effectLst/>
                        </a:rPr>
                        <a:t> Tim = rescue cat</a:t>
                      </a:r>
                    </a:p>
                  </a:txBody>
                  <a:tcPr/>
                </a:tc>
                <a:extLst>
                  <a:ext uri="{0D108BD9-81ED-4DB2-BD59-A6C34878D82A}">
                    <a16:rowId xmlns:a16="http://schemas.microsoft.com/office/drawing/2014/main" val="1901047576"/>
                  </a:ext>
                </a:extLst>
              </a:tr>
              <a:tr h="653102">
                <a:tc>
                  <a:txBody>
                    <a:bodyPr/>
                    <a:lstStyle/>
                    <a:p>
                      <a:pPr fontAlgn="base"/>
                      <a:r>
                        <a:rPr lang="en-US"/>
                        <a:t>At  the RSPCA adoption </a:t>
                      </a:r>
                      <a:r>
                        <a:rPr lang="en-US" err="1"/>
                        <a:t>centre</a:t>
                      </a:r>
                    </a:p>
                    <a:p>
                      <a:pPr lvl="0">
                        <a:buNone/>
                      </a:pPr>
                      <a:r>
                        <a:rPr lang="en-US"/>
                        <a:t>Crowded and cold cage, lots of strange humans  </a:t>
                      </a:r>
                    </a:p>
                  </a:txBody>
                  <a:tcPr/>
                </a:tc>
                <a:extLst>
                  <a:ext uri="{0D108BD9-81ED-4DB2-BD59-A6C34878D82A}">
                    <a16:rowId xmlns:a16="http://schemas.microsoft.com/office/drawing/2014/main" val="3621421768"/>
                  </a:ext>
                </a:extLst>
              </a:tr>
              <a:tr h="653102">
                <a:tc>
                  <a:txBody>
                    <a:bodyPr/>
                    <a:lstStyle/>
                    <a:p>
                      <a:pPr lvl="0">
                        <a:buNone/>
                      </a:pPr>
                      <a:r>
                        <a:rPr lang="en-US" sz="2000">
                          <a:effectLst/>
                        </a:rPr>
                        <a:t>Tim wants his forever home. Other cats keep being adopted not </a:t>
                      </a:r>
                      <a:r>
                        <a:rPr lang="en-US" sz="2000" err="1">
                          <a:effectLst/>
                        </a:rPr>
                        <a:t>TIm.</a:t>
                      </a:r>
                      <a:r>
                        <a:rPr lang="en-US" sz="2000">
                          <a:effectLst/>
                        </a:rPr>
                        <a:t> </a:t>
                      </a:r>
                      <a:endParaRPr lang="en-US"/>
                    </a:p>
                  </a:txBody>
                  <a:tcPr/>
                </a:tc>
                <a:extLst>
                  <a:ext uri="{0D108BD9-81ED-4DB2-BD59-A6C34878D82A}">
                    <a16:rowId xmlns:a16="http://schemas.microsoft.com/office/drawing/2014/main" val="1733260455"/>
                  </a:ext>
                </a:extLst>
              </a:tr>
              <a:tr h="369144">
                <a:tc>
                  <a:txBody>
                    <a:bodyPr/>
                    <a:lstStyle/>
                    <a:p>
                      <a:pPr fontAlgn="base"/>
                      <a:r>
                        <a:rPr lang="en-US" sz="2000">
                          <a:effectLst/>
                        </a:rPr>
                        <a:t> stressed + doubtful about his new owner</a:t>
                      </a:r>
                    </a:p>
                  </a:txBody>
                  <a:tcPr/>
                </a:tc>
                <a:extLst>
                  <a:ext uri="{0D108BD9-81ED-4DB2-BD59-A6C34878D82A}">
                    <a16:rowId xmlns:a16="http://schemas.microsoft.com/office/drawing/2014/main" val="16907990"/>
                  </a:ext>
                </a:extLst>
              </a:tr>
            </a:tbl>
          </a:graphicData>
        </a:graphic>
      </p:graphicFrame>
      <p:pic>
        <p:nvPicPr>
          <p:cNvPr id="13" name="Picture 6" descr="Diagram, table&#10;&#10;Description automatically generated">
            <a:extLst>
              <a:ext uri="{FF2B5EF4-FFF2-40B4-BE49-F238E27FC236}">
                <a16:creationId xmlns:a16="http://schemas.microsoft.com/office/drawing/2014/main" id="{4B294DAC-08E0-44DF-88A8-4D435D158C8A}"/>
              </a:ext>
            </a:extLst>
          </p:cNvPr>
          <p:cNvPicPr>
            <a:picLocks noChangeAspect="1"/>
          </p:cNvPicPr>
          <p:nvPr/>
        </p:nvPicPr>
        <p:blipFill rotWithShape="1">
          <a:blip r:embed="rId3"/>
          <a:srcRect r="585" b="56135"/>
          <a:stretch/>
        </p:blipFill>
        <p:spPr>
          <a:xfrm>
            <a:off x="160025" y="1891793"/>
            <a:ext cx="2176121" cy="2044491"/>
          </a:xfrm>
          <a:prstGeom prst="rect">
            <a:avLst/>
          </a:prstGeom>
        </p:spPr>
      </p:pic>
      <p:sp>
        <p:nvSpPr>
          <p:cNvPr id="6" name="TextBox 5">
            <a:extLst>
              <a:ext uri="{FF2B5EF4-FFF2-40B4-BE49-F238E27FC236}">
                <a16:creationId xmlns:a16="http://schemas.microsoft.com/office/drawing/2014/main" id="{DF32E94E-C468-4895-B1A1-1F3BF2343F6E}"/>
              </a:ext>
            </a:extLst>
          </p:cNvPr>
          <p:cNvSpPr txBox="1"/>
          <p:nvPr/>
        </p:nvSpPr>
        <p:spPr>
          <a:xfrm>
            <a:off x="8440510" y="19915"/>
            <a:ext cx="3591465" cy="3108543"/>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sz="1400" b="1">
                <a:solidFill>
                  <a:srgbClr val="7030A0"/>
                </a:solidFill>
                <a:ea typeface="+mn-lt"/>
                <a:cs typeface="+mn-lt"/>
              </a:rPr>
              <a:t>Introduce Character(s) (+added info)</a:t>
            </a:r>
            <a:r>
              <a:rPr lang="en-US" sz="1400">
                <a:solidFill>
                  <a:srgbClr val="7030A0"/>
                </a:solidFill>
                <a:ea typeface="+mn-lt"/>
                <a:cs typeface="+mn-lt"/>
              </a:rPr>
              <a:t> </a:t>
            </a:r>
          </a:p>
          <a:p>
            <a:pPr defTabSz="914400">
              <a:defRPr/>
            </a:pPr>
            <a:endParaRPr lang="en-US" sz="1400">
              <a:solidFill>
                <a:srgbClr val="7030A0"/>
              </a:solidFill>
              <a:ea typeface="+mn-lt"/>
              <a:cs typeface="+mn-lt"/>
            </a:endParaRPr>
          </a:p>
          <a:p>
            <a:pPr defTabSz="914400">
              <a:defRPr/>
            </a:pPr>
            <a:r>
              <a:rPr lang="en-US" sz="1400" b="1">
                <a:solidFill>
                  <a:schemeClr val="accent3"/>
                </a:solidFill>
                <a:ea typeface="+mn-lt"/>
                <a:cs typeface="+mn-lt"/>
              </a:rPr>
              <a:t>Say what’s happening before the problem</a:t>
            </a:r>
            <a:r>
              <a:rPr lang="en-US" sz="1400">
                <a:solidFill>
                  <a:schemeClr val="accent3"/>
                </a:solidFill>
                <a:ea typeface="+mn-lt"/>
                <a:cs typeface="+mn-lt"/>
              </a:rPr>
              <a:t> </a:t>
            </a:r>
          </a:p>
          <a:p>
            <a:pPr defTabSz="914400">
              <a:defRPr/>
            </a:pPr>
            <a:r>
              <a:rPr lang="en-US" sz="1400" b="1">
                <a:solidFill>
                  <a:schemeClr val="accent3"/>
                </a:solidFill>
                <a:ea typeface="+mn-lt"/>
                <a:cs typeface="+mn-lt"/>
              </a:rPr>
              <a:t>- Who</a:t>
            </a:r>
            <a:r>
              <a:rPr lang="en-US" sz="1400">
                <a:solidFill>
                  <a:schemeClr val="accent3"/>
                </a:solidFill>
                <a:ea typeface="+mn-lt"/>
                <a:cs typeface="+mn-lt"/>
              </a:rPr>
              <a:t> (character)</a:t>
            </a:r>
          </a:p>
          <a:p>
            <a:pPr defTabSz="914400">
              <a:defRPr/>
            </a:pPr>
            <a:r>
              <a:rPr lang="en-US" sz="1400" b="1">
                <a:solidFill>
                  <a:schemeClr val="accent3"/>
                </a:solidFill>
                <a:ea typeface="+mn-lt"/>
                <a:cs typeface="+mn-lt"/>
              </a:rPr>
              <a:t>- What</a:t>
            </a:r>
            <a:r>
              <a:rPr lang="en-US" sz="1400">
                <a:solidFill>
                  <a:schemeClr val="accent3"/>
                </a:solidFill>
                <a:ea typeface="+mn-lt"/>
                <a:cs typeface="+mn-lt"/>
              </a:rPr>
              <a:t> </a:t>
            </a:r>
          </a:p>
          <a:p>
            <a:pPr defTabSz="914400">
              <a:defRPr/>
            </a:pPr>
            <a:r>
              <a:rPr lang="en-US" sz="1400" b="1">
                <a:solidFill>
                  <a:schemeClr val="accent3"/>
                </a:solidFill>
                <a:ea typeface="+mn-lt"/>
                <a:cs typeface="+mn-lt"/>
              </a:rPr>
              <a:t>- Where</a:t>
            </a:r>
            <a:r>
              <a:rPr lang="en-US" sz="1400">
                <a:solidFill>
                  <a:schemeClr val="accent3"/>
                </a:solidFill>
                <a:ea typeface="+mn-lt"/>
                <a:cs typeface="+mn-lt"/>
              </a:rPr>
              <a:t> </a:t>
            </a:r>
          </a:p>
          <a:p>
            <a:pPr defTabSz="914400">
              <a:defRPr/>
            </a:pPr>
            <a:r>
              <a:rPr lang="en-US" sz="1400" b="1">
                <a:solidFill>
                  <a:schemeClr val="accent3"/>
                </a:solidFill>
                <a:ea typeface="+mn-lt"/>
                <a:cs typeface="+mn-lt"/>
              </a:rPr>
              <a:t>- When</a:t>
            </a:r>
            <a:endParaRPr lang="en-US" sz="1400">
              <a:solidFill>
                <a:schemeClr val="accent3"/>
              </a:solidFill>
              <a:ea typeface="+mn-lt"/>
              <a:cs typeface="+mn-lt"/>
            </a:endParaRPr>
          </a:p>
          <a:p>
            <a:pPr defTabSz="914400">
              <a:defRPr/>
            </a:pPr>
            <a:endParaRPr lang="en-US" sz="1400" b="1">
              <a:solidFill>
                <a:schemeClr val="accent3"/>
              </a:solidFill>
              <a:ea typeface="+mn-lt"/>
              <a:cs typeface="+mn-lt"/>
            </a:endParaRPr>
          </a:p>
          <a:p>
            <a:pPr defTabSz="914400">
              <a:defRPr/>
            </a:pPr>
            <a:r>
              <a:rPr lang="en-US" sz="1400">
                <a:solidFill>
                  <a:srgbClr val="C40A67"/>
                </a:solidFill>
                <a:ea typeface="+mn-lt"/>
                <a:cs typeface="+mn-lt"/>
              </a:rPr>
              <a:t>Sentence(s) saying what’s happening just before the start of the problem </a:t>
            </a:r>
            <a:endParaRPr lang="en-US" sz="1400">
              <a:solidFill>
                <a:srgbClr val="C40A67"/>
              </a:solidFill>
              <a:cs typeface="Calibri Light"/>
            </a:endParaRPr>
          </a:p>
          <a:p>
            <a:pPr defTabSz="914400">
              <a:defRPr/>
            </a:pPr>
            <a:endParaRPr lang="en-US" sz="1400">
              <a:solidFill>
                <a:srgbClr val="C40A67"/>
              </a:solidFill>
              <a:ea typeface="+mn-lt"/>
              <a:cs typeface="+mn-lt"/>
            </a:endParaRPr>
          </a:p>
          <a:p>
            <a:pPr defTabSz="914400">
              <a:defRPr/>
            </a:pPr>
            <a:r>
              <a:rPr lang="en-US" sz="1400">
                <a:solidFill>
                  <a:srgbClr val="C40A67"/>
                </a:solidFill>
                <a:ea typeface="+mn-lt"/>
                <a:cs typeface="+mn-lt"/>
              </a:rPr>
              <a:t>Sentence(s) that State Problem </a:t>
            </a:r>
          </a:p>
          <a:p>
            <a:pPr defTabSz="914400">
              <a:defRPr/>
            </a:pPr>
            <a:endParaRPr lang="en-US" sz="1400">
              <a:solidFill>
                <a:srgbClr val="C40A67"/>
              </a:solidFill>
              <a:cs typeface="Calibri Light"/>
            </a:endParaRPr>
          </a:p>
          <a:p>
            <a:pPr defTabSz="914400">
              <a:defRPr/>
            </a:pPr>
            <a:r>
              <a:rPr lang="en-US" sz="1400">
                <a:solidFill>
                  <a:srgbClr val="00B0F0"/>
                </a:solidFill>
                <a:ea typeface="+mn-lt"/>
                <a:cs typeface="+mn-lt"/>
              </a:rPr>
              <a:t>Sentence(s) that names/describe feeling </a:t>
            </a:r>
            <a:endParaRPr lang="en-US" sz="1400">
              <a:solidFill>
                <a:srgbClr val="000000"/>
              </a:solidFill>
              <a:cs typeface="Calibri Light" panose="020F0302020204030204"/>
            </a:endParaRPr>
          </a:p>
        </p:txBody>
      </p:sp>
      <p:pic>
        <p:nvPicPr>
          <p:cNvPr id="3" name="Picture 3">
            <a:extLst>
              <a:ext uri="{FF2B5EF4-FFF2-40B4-BE49-F238E27FC236}">
                <a16:creationId xmlns:a16="http://schemas.microsoft.com/office/drawing/2014/main" id="{D9598C19-F423-C727-CAE9-DE1367ED872B}"/>
              </a:ext>
            </a:extLst>
          </p:cNvPr>
          <p:cNvPicPr>
            <a:picLocks noChangeAspect="1"/>
          </p:cNvPicPr>
          <p:nvPr/>
        </p:nvPicPr>
        <p:blipFill>
          <a:blip r:embed="rId4"/>
          <a:stretch>
            <a:fillRect/>
          </a:stretch>
        </p:blipFill>
        <p:spPr>
          <a:xfrm>
            <a:off x="8656865" y="3431721"/>
            <a:ext cx="3151414" cy="3124200"/>
          </a:xfrm>
          <a:prstGeom prst="rect">
            <a:avLst/>
          </a:prstGeom>
        </p:spPr>
      </p:pic>
    </p:spTree>
    <p:extLst>
      <p:ext uri="{BB962C8B-B14F-4D97-AF65-F5344CB8AC3E}">
        <p14:creationId xmlns:p14="http://schemas.microsoft.com/office/powerpoint/2010/main" val="448997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Your task today</a:t>
            </a:r>
            <a:endParaRPr lang="en-US"/>
          </a:p>
        </p:txBody>
      </p:sp>
      <p:graphicFrame>
        <p:nvGraphicFramePr>
          <p:cNvPr id="9" name="Table 8">
            <a:extLst>
              <a:ext uri="{FF2B5EF4-FFF2-40B4-BE49-F238E27FC236}">
                <a16:creationId xmlns:a16="http://schemas.microsoft.com/office/drawing/2014/main" id="{D425CD0C-B0D6-43F5-921D-9A789F219866}"/>
              </a:ext>
            </a:extLst>
          </p:cNvPr>
          <p:cNvGraphicFramePr>
            <a:graphicFrameLocks noGrp="1"/>
          </p:cNvGraphicFramePr>
          <p:nvPr>
            <p:extLst>
              <p:ext uri="{D42A27DB-BD31-4B8C-83A1-F6EECF244321}">
                <p14:modId xmlns:p14="http://schemas.microsoft.com/office/powerpoint/2010/main" val="385371680"/>
              </p:ext>
            </p:extLst>
          </p:nvPr>
        </p:nvGraphicFramePr>
        <p:xfrm>
          <a:off x="3289331" y="3043472"/>
          <a:ext cx="1660103" cy="2830284"/>
        </p:xfrm>
        <a:graphic>
          <a:graphicData uri="http://schemas.openxmlformats.org/drawingml/2006/table">
            <a:tbl>
              <a:tblPr firstRow="1" bandRow="1">
                <a:tableStyleId>{5940675A-B579-460E-94D1-54222C63F5DA}</a:tableStyleId>
              </a:tblPr>
              <a:tblGrid>
                <a:gridCol w="1660103">
                  <a:extLst>
                    <a:ext uri="{9D8B030D-6E8A-4147-A177-3AD203B41FA5}">
                      <a16:colId xmlns:a16="http://schemas.microsoft.com/office/drawing/2014/main" val="2817738883"/>
                    </a:ext>
                  </a:extLst>
                </a:gridCol>
              </a:tblGrid>
              <a:tr h="707571">
                <a:tc>
                  <a:txBody>
                    <a:bodyPr/>
                    <a:lstStyle/>
                    <a:p>
                      <a:pPr fontAlgn="base"/>
                      <a:endParaRPr lang="en-US" sz="2000">
                        <a:effectLst/>
                      </a:endParaRPr>
                    </a:p>
                  </a:txBody>
                  <a:tcPr/>
                </a:tc>
                <a:extLst>
                  <a:ext uri="{0D108BD9-81ED-4DB2-BD59-A6C34878D82A}">
                    <a16:rowId xmlns:a16="http://schemas.microsoft.com/office/drawing/2014/main" val="1901047576"/>
                  </a:ext>
                </a:extLst>
              </a:tr>
              <a:tr h="707571">
                <a:tc>
                  <a:txBody>
                    <a:bodyPr/>
                    <a:lstStyle/>
                    <a:p>
                      <a:pPr fontAlgn="base"/>
                      <a:endParaRPr lang="en-US" sz="2000">
                        <a:effectLst/>
                      </a:endParaRPr>
                    </a:p>
                  </a:txBody>
                  <a:tcPr/>
                </a:tc>
                <a:extLst>
                  <a:ext uri="{0D108BD9-81ED-4DB2-BD59-A6C34878D82A}">
                    <a16:rowId xmlns:a16="http://schemas.microsoft.com/office/drawing/2014/main" val="3621421768"/>
                  </a:ext>
                </a:extLst>
              </a:tr>
              <a:tr h="707571">
                <a:tc>
                  <a:txBody>
                    <a:bodyPr/>
                    <a:lstStyle/>
                    <a:p>
                      <a:pPr fontAlgn="base"/>
                      <a:endParaRPr lang="en-US" sz="2000">
                        <a:effectLst/>
                      </a:endParaRPr>
                    </a:p>
                  </a:txBody>
                  <a:tcPr/>
                </a:tc>
                <a:extLst>
                  <a:ext uri="{0D108BD9-81ED-4DB2-BD59-A6C34878D82A}">
                    <a16:rowId xmlns:a16="http://schemas.microsoft.com/office/drawing/2014/main" val="1733260455"/>
                  </a:ext>
                </a:extLst>
              </a:tr>
              <a:tr h="707571">
                <a:tc>
                  <a:txBody>
                    <a:bodyPr/>
                    <a:lstStyle/>
                    <a:p>
                      <a:pPr fontAlgn="base"/>
                      <a:endParaRPr lang="en-US" sz="2000">
                        <a:effectLst/>
                      </a:endParaRPr>
                    </a:p>
                  </a:txBody>
                  <a:tcPr/>
                </a:tc>
                <a:extLst>
                  <a:ext uri="{0D108BD9-81ED-4DB2-BD59-A6C34878D82A}">
                    <a16:rowId xmlns:a16="http://schemas.microsoft.com/office/drawing/2014/main" val="16907990"/>
                  </a:ext>
                </a:extLst>
              </a:tr>
            </a:tbl>
          </a:graphicData>
        </a:graphic>
      </p:graphicFrame>
      <p:pic>
        <p:nvPicPr>
          <p:cNvPr id="13" name="Picture 6" descr="Diagram, table&#10;&#10;Description automatically generated">
            <a:extLst>
              <a:ext uri="{FF2B5EF4-FFF2-40B4-BE49-F238E27FC236}">
                <a16:creationId xmlns:a16="http://schemas.microsoft.com/office/drawing/2014/main" id="{4B294DAC-08E0-44DF-88A8-4D435D158C8A}"/>
              </a:ext>
            </a:extLst>
          </p:cNvPr>
          <p:cNvPicPr>
            <a:picLocks noChangeAspect="1"/>
          </p:cNvPicPr>
          <p:nvPr/>
        </p:nvPicPr>
        <p:blipFill rotWithShape="1">
          <a:blip r:embed="rId3"/>
          <a:srcRect r="585" b="56135"/>
          <a:stretch/>
        </p:blipFill>
        <p:spPr>
          <a:xfrm>
            <a:off x="215180" y="3009955"/>
            <a:ext cx="3098785" cy="2919227"/>
          </a:xfrm>
          <a:prstGeom prst="rect">
            <a:avLst/>
          </a:prstGeom>
        </p:spPr>
      </p:pic>
      <p:sp>
        <p:nvSpPr>
          <p:cNvPr id="3" name="Content Placeholder 2">
            <a:extLst>
              <a:ext uri="{FF2B5EF4-FFF2-40B4-BE49-F238E27FC236}">
                <a16:creationId xmlns:a16="http://schemas.microsoft.com/office/drawing/2014/main" id="{C93A5B9B-B9F7-4A07-B7BD-167A38BB6D91}"/>
              </a:ext>
            </a:extLst>
          </p:cNvPr>
          <p:cNvSpPr>
            <a:spLocks noGrp="1"/>
          </p:cNvSpPr>
          <p:nvPr>
            <p:ph idx="1"/>
          </p:nvPr>
        </p:nvSpPr>
        <p:spPr>
          <a:xfrm>
            <a:off x="216581" y="1450962"/>
            <a:ext cx="7905178" cy="3176714"/>
          </a:xfrm>
        </p:spPr>
        <p:txBody>
          <a:bodyPr vert="horz" lIns="91440" tIns="45720" rIns="91440" bIns="45720" rtlCol="0" anchor="t">
            <a:noAutofit/>
          </a:bodyPr>
          <a:lstStyle/>
          <a:p>
            <a:r>
              <a:rPr lang="en-AU">
                <a:cs typeface="Calibri Light"/>
              </a:rPr>
              <a:t>Using the prompt, plan the beginning of your narrative. Following the guided format, write the beginning of the narrative.   </a:t>
            </a:r>
          </a:p>
        </p:txBody>
      </p:sp>
      <p:pic>
        <p:nvPicPr>
          <p:cNvPr id="5" name="Picture 5" descr="A picture containing graphical user interface&#10;&#10;Description automatically generated">
            <a:extLst>
              <a:ext uri="{FF2B5EF4-FFF2-40B4-BE49-F238E27FC236}">
                <a16:creationId xmlns:a16="http://schemas.microsoft.com/office/drawing/2014/main" id="{20BFD0B9-5AB5-4981-9865-9CFEE366B69A}"/>
              </a:ext>
            </a:extLst>
          </p:cNvPr>
          <p:cNvPicPr>
            <a:picLocks noChangeAspect="1"/>
          </p:cNvPicPr>
          <p:nvPr/>
        </p:nvPicPr>
        <p:blipFill>
          <a:blip r:embed="rId4"/>
          <a:stretch>
            <a:fillRect/>
          </a:stretch>
        </p:blipFill>
        <p:spPr>
          <a:xfrm>
            <a:off x="5104249" y="2974778"/>
            <a:ext cx="4657904" cy="3879191"/>
          </a:xfrm>
          <a:prstGeom prst="rect">
            <a:avLst/>
          </a:prstGeom>
        </p:spPr>
      </p:pic>
      <p:sp>
        <p:nvSpPr>
          <p:cNvPr id="7" name="TextBox 6">
            <a:extLst>
              <a:ext uri="{FF2B5EF4-FFF2-40B4-BE49-F238E27FC236}">
                <a16:creationId xmlns:a16="http://schemas.microsoft.com/office/drawing/2014/main" id="{D52674BE-5CE7-466C-9654-A01128699807}"/>
              </a:ext>
            </a:extLst>
          </p:cNvPr>
          <p:cNvSpPr txBox="1"/>
          <p:nvPr/>
        </p:nvSpPr>
        <p:spPr>
          <a:xfrm>
            <a:off x="8513469" y="192443"/>
            <a:ext cx="3432242" cy="3108543"/>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sz="1400" b="1">
                <a:solidFill>
                  <a:srgbClr val="7030A0"/>
                </a:solidFill>
                <a:ea typeface="+mn-lt"/>
                <a:cs typeface="+mn-lt"/>
              </a:rPr>
              <a:t>Introduce Character(s) (+added info)</a:t>
            </a:r>
            <a:r>
              <a:rPr lang="en-US" sz="1400">
                <a:solidFill>
                  <a:srgbClr val="7030A0"/>
                </a:solidFill>
                <a:ea typeface="+mn-lt"/>
                <a:cs typeface="+mn-lt"/>
              </a:rPr>
              <a:t> </a:t>
            </a:r>
          </a:p>
          <a:p>
            <a:pPr defTabSz="914400">
              <a:defRPr/>
            </a:pPr>
            <a:endParaRPr lang="en-US" sz="1400">
              <a:solidFill>
                <a:srgbClr val="7030A0"/>
              </a:solidFill>
              <a:ea typeface="+mn-lt"/>
              <a:cs typeface="+mn-lt"/>
            </a:endParaRPr>
          </a:p>
          <a:p>
            <a:pPr defTabSz="914400">
              <a:defRPr/>
            </a:pPr>
            <a:r>
              <a:rPr lang="en-US" sz="1400" b="1">
                <a:solidFill>
                  <a:schemeClr val="accent3"/>
                </a:solidFill>
                <a:ea typeface="+mn-lt"/>
                <a:cs typeface="+mn-lt"/>
              </a:rPr>
              <a:t>Say what’s happening before the problem</a:t>
            </a:r>
            <a:r>
              <a:rPr lang="en-US" sz="1400">
                <a:solidFill>
                  <a:schemeClr val="accent3"/>
                </a:solidFill>
                <a:ea typeface="+mn-lt"/>
                <a:cs typeface="+mn-lt"/>
              </a:rPr>
              <a:t> </a:t>
            </a:r>
          </a:p>
          <a:p>
            <a:pPr defTabSz="914400">
              <a:defRPr/>
            </a:pPr>
            <a:r>
              <a:rPr lang="en-US" sz="1400" b="1">
                <a:solidFill>
                  <a:schemeClr val="accent3"/>
                </a:solidFill>
                <a:ea typeface="+mn-lt"/>
                <a:cs typeface="+mn-lt"/>
              </a:rPr>
              <a:t>- Who</a:t>
            </a:r>
            <a:r>
              <a:rPr lang="en-US" sz="1400">
                <a:solidFill>
                  <a:schemeClr val="accent3"/>
                </a:solidFill>
                <a:ea typeface="+mn-lt"/>
                <a:cs typeface="+mn-lt"/>
              </a:rPr>
              <a:t> (character)</a:t>
            </a:r>
          </a:p>
          <a:p>
            <a:pPr defTabSz="914400">
              <a:defRPr/>
            </a:pPr>
            <a:r>
              <a:rPr lang="en-US" sz="1400" b="1">
                <a:solidFill>
                  <a:schemeClr val="accent3"/>
                </a:solidFill>
                <a:ea typeface="+mn-lt"/>
                <a:cs typeface="+mn-lt"/>
              </a:rPr>
              <a:t>- What</a:t>
            </a:r>
            <a:r>
              <a:rPr lang="en-US" sz="1400">
                <a:solidFill>
                  <a:schemeClr val="accent3"/>
                </a:solidFill>
                <a:ea typeface="+mn-lt"/>
                <a:cs typeface="+mn-lt"/>
              </a:rPr>
              <a:t> </a:t>
            </a:r>
          </a:p>
          <a:p>
            <a:pPr defTabSz="914400">
              <a:defRPr/>
            </a:pPr>
            <a:r>
              <a:rPr lang="en-US" sz="1400" b="1">
                <a:solidFill>
                  <a:schemeClr val="accent3"/>
                </a:solidFill>
                <a:ea typeface="+mn-lt"/>
                <a:cs typeface="+mn-lt"/>
              </a:rPr>
              <a:t>- Where</a:t>
            </a:r>
            <a:r>
              <a:rPr lang="en-US" sz="1400">
                <a:solidFill>
                  <a:schemeClr val="accent3"/>
                </a:solidFill>
                <a:ea typeface="+mn-lt"/>
                <a:cs typeface="+mn-lt"/>
              </a:rPr>
              <a:t> </a:t>
            </a:r>
          </a:p>
          <a:p>
            <a:pPr defTabSz="914400">
              <a:defRPr/>
            </a:pPr>
            <a:r>
              <a:rPr lang="en-US" sz="1400" b="1">
                <a:solidFill>
                  <a:schemeClr val="accent3"/>
                </a:solidFill>
                <a:ea typeface="+mn-lt"/>
                <a:cs typeface="+mn-lt"/>
              </a:rPr>
              <a:t>- When</a:t>
            </a:r>
            <a:endParaRPr lang="en-US" sz="1400">
              <a:solidFill>
                <a:schemeClr val="accent3"/>
              </a:solidFill>
              <a:ea typeface="+mn-lt"/>
              <a:cs typeface="+mn-lt"/>
            </a:endParaRPr>
          </a:p>
          <a:p>
            <a:pPr defTabSz="914400">
              <a:defRPr/>
            </a:pPr>
            <a:endParaRPr lang="en-US" sz="1400" b="1">
              <a:solidFill>
                <a:schemeClr val="accent3"/>
              </a:solidFill>
              <a:ea typeface="+mn-lt"/>
              <a:cs typeface="+mn-lt"/>
            </a:endParaRPr>
          </a:p>
          <a:p>
            <a:pPr defTabSz="914400">
              <a:defRPr/>
            </a:pPr>
            <a:r>
              <a:rPr lang="en-US" sz="1400">
                <a:solidFill>
                  <a:srgbClr val="C40A67"/>
                </a:solidFill>
                <a:ea typeface="+mn-lt"/>
                <a:cs typeface="+mn-lt"/>
              </a:rPr>
              <a:t>Sentence(s) saying what’s happening just before the start of the problem </a:t>
            </a:r>
            <a:endParaRPr lang="en-US" sz="1400">
              <a:solidFill>
                <a:srgbClr val="C40A67"/>
              </a:solidFill>
              <a:cs typeface="Calibri Light"/>
            </a:endParaRPr>
          </a:p>
          <a:p>
            <a:pPr defTabSz="914400">
              <a:defRPr/>
            </a:pPr>
            <a:endParaRPr lang="en-US" sz="1400">
              <a:solidFill>
                <a:srgbClr val="C40A67"/>
              </a:solidFill>
              <a:ea typeface="+mn-lt"/>
              <a:cs typeface="+mn-lt"/>
            </a:endParaRPr>
          </a:p>
          <a:p>
            <a:pPr defTabSz="914400">
              <a:defRPr/>
            </a:pPr>
            <a:r>
              <a:rPr lang="en-US" sz="1400">
                <a:solidFill>
                  <a:srgbClr val="C40A67"/>
                </a:solidFill>
                <a:ea typeface="+mn-lt"/>
                <a:cs typeface="+mn-lt"/>
              </a:rPr>
              <a:t>Sentence(s) that State Problem </a:t>
            </a:r>
          </a:p>
          <a:p>
            <a:pPr defTabSz="914400">
              <a:defRPr/>
            </a:pPr>
            <a:endParaRPr lang="en-US" sz="1400">
              <a:solidFill>
                <a:srgbClr val="C40A67"/>
              </a:solidFill>
              <a:cs typeface="Calibri Light"/>
            </a:endParaRPr>
          </a:p>
          <a:p>
            <a:pPr defTabSz="914400">
              <a:defRPr/>
            </a:pPr>
            <a:r>
              <a:rPr lang="en-US" sz="1400">
                <a:solidFill>
                  <a:srgbClr val="00B0F0"/>
                </a:solidFill>
                <a:ea typeface="+mn-lt"/>
                <a:cs typeface="+mn-lt"/>
              </a:rPr>
              <a:t>Sentence(s) that names/describe feeling </a:t>
            </a:r>
            <a:endParaRPr lang="en-US" sz="1400">
              <a:solidFill>
                <a:srgbClr val="000000"/>
              </a:solidFill>
              <a:cs typeface="Calibri Light" panose="020F0302020204030204"/>
            </a:endParaRPr>
          </a:p>
        </p:txBody>
      </p:sp>
    </p:spTree>
    <p:extLst>
      <p:ext uri="{BB962C8B-B14F-4D97-AF65-F5344CB8AC3E}">
        <p14:creationId xmlns:p14="http://schemas.microsoft.com/office/powerpoint/2010/main" val="880271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B5E5-F430-479F-91FD-6CD0824C77CC}"/>
              </a:ext>
            </a:extLst>
          </p:cNvPr>
          <p:cNvSpPr>
            <a:spLocks noGrp="1"/>
          </p:cNvSpPr>
          <p:nvPr>
            <p:ph type="title"/>
          </p:nvPr>
        </p:nvSpPr>
        <p:spPr>
          <a:xfrm>
            <a:off x="676656" y="492760"/>
            <a:ext cx="9875520" cy="1356360"/>
          </a:xfrm>
        </p:spPr>
        <p:txBody>
          <a:bodyPr>
            <a:normAutofit/>
          </a:bodyPr>
          <a:lstStyle/>
          <a:p>
            <a:r>
              <a:rPr lang="en-US" sz="6000">
                <a:latin typeface="KG HAPPY" panose="02000000000000000000" pitchFamily="2" charset="0"/>
              </a:rPr>
              <a:t>Reflection</a:t>
            </a:r>
            <a:endParaRPr lang="en-US" sz="6000">
              <a:latin typeface="KG HAPPY" panose="02000000000000000000" pitchFamily="2" charset="0"/>
              <a:cs typeface="Calibri Light"/>
            </a:endParaRPr>
          </a:p>
        </p:txBody>
      </p:sp>
      <p:sp>
        <p:nvSpPr>
          <p:cNvPr id="6" name="Content Placeholder 5">
            <a:extLst>
              <a:ext uri="{FF2B5EF4-FFF2-40B4-BE49-F238E27FC236}">
                <a16:creationId xmlns:a16="http://schemas.microsoft.com/office/drawing/2014/main" id="{F84A49F2-621F-4A4E-A062-DBEA21F7F608}"/>
              </a:ext>
            </a:extLst>
          </p:cNvPr>
          <p:cNvSpPr>
            <a:spLocks noGrp="1"/>
          </p:cNvSpPr>
          <p:nvPr>
            <p:ph idx="1"/>
          </p:nvPr>
        </p:nvSpPr>
        <p:spPr/>
        <p:txBody>
          <a:bodyPr vert="horz" lIns="91440" tIns="45720" rIns="91440" bIns="45720" rtlCol="0" anchor="t">
            <a:normAutofit/>
          </a:bodyPr>
          <a:lstStyle/>
          <a:p>
            <a:endParaRPr lang="en-US">
              <a:cs typeface="Calibri Light"/>
            </a:endParaRPr>
          </a:p>
          <a:p>
            <a:endParaRPr lang="en-US">
              <a:cs typeface="Calibri Light"/>
            </a:endParaRPr>
          </a:p>
          <a:p>
            <a:endParaRPr lang="en-US">
              <a:cs typeface="Calibri Light"/>
            </a:endParaRPr>
          </a:p>
        </p:txBody>
      </p:sp>
      <p:sp>
        <p:nvSpPr>
          <p:cNvPr id="4" name="Content Placeholder 2">
            <a:extLst>
              <a:ext uri="{FF2B5EF4-FFF2-40B4-BE49-F238E27FC236}">
                <a16:creationId xmlns:a16="http://schemas.microsoft.com/office/drawing/2014/main" id="{56B1B7F4-D715-4629-96A2-87D0DF019EF6}"/>
              </a:ext>
            </a:extLst>
          </p:cNvPr>
          <p:cNvSpPr txBox="1">
            <a:spLocks/>
          </p:cNvSpPr>
          <p:nvPr/>
        </p:nvSpPr>
        <p:spPr>
          <a:xfrm>
            <a:off x="812800" y="1849120"/>
            <a:ext cx="10365631" cy="4399280"/>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5720" indent="0">
              <a:buFont typeface="Arial" pitchFamily="34" charset="0"/>
              <a:buNone/>
            </a:pPr>
            <a:endParaRPr lang="en-US" sz="3200">
              <a:solidFill>
                <a:schemeClr val="tx1"/>
              </a:solidFill>
              <a:cs typeface="Calibri Light"/>
            </a:endParaRPr>
          </a:p>
        </p:txBody>
      </p:sp>
      <p:sp>
        <p:nvSpPr>
          <p:cNvPr id="3" name="Content Placeholder 2">
            <a:extLst>
              <a:ext uri="{FF2B5EF4-FFF2-40B4-BE49-F238E27FC236}">
                <a16:creationId xmlns:a16="http://schemas.microsoft.com/office/drawing/2014/main" id="{8A465653-0C74-424D-AF82-18FA36DB90B3}"/>
              </a:ext>
            </a:extLst>
          </p:cNvPr>
          <p:cNvSpPr txBox="1">
            <a:spLocks/>
          </p:cNvSpPr>
          <p:nvPr/>
        </p:nvSpPr>
        <p:spPr>
          <a:xfrm>
            <a:off x="489750" y="1853529"/>
            <a:ext cx="11213800" cy="4255015"/>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AU" sz="3600">
                <a:solidFill>
                  <a:schemeClr val="tx1"/>
                </a:solidFill>
                <a:cs typeface="Calibri Light"/>
              </a:rPr>
              <a:t>Author's Chair: student to share the beginning of their narrative with the character and feeling. </a:t>
            </a:r>
            <a:endParaRPr lang="en-US" sz="3600">
              <a:solidFill>
                <a:schemeClr val="tx1"/>
              </a:solidFill>
              <a:ea typeface="+mn-lt"/>
              <a:cs typeface="+mn-lt"/>
            </a:endParaRPr>
          </a:p>
          <a:p>
            <a:pPr marL="0" indent="0">
              <a:buNone/>
            </a:pPr>
            <a:endParaRPr lang="en-AU">
              <a:solidFill>
                <a:schemeClr val="tx1"/>
              </a:solidFill>
              <a:cs typeface="Calibri Light" panose="020F0302020204030204"/>
            </a:endParaRPr>
          </a:p>
        </p:txBody>
      </p:sp>
    </p:spTree>
    <p:extLst>
      <p:ext uri="{BB962C8B-B14F-4D97-AF65-F5344CB8AC3E}">
        <p14:creationId xmlns:p14="http://schemas.microsoft.com/office/powerpoint/2010/main" val="2344409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5E43-A8BD-4C20-B83C-E689757C3951}"/>
              </a:ext>
            </a:extLst>
          </p:cNvPr>
          <p:cNvSpPr>
            <a:spLocks noGrp="1"/>
          </p:cNvSpPr>
          <p:nvPr>
            <p:ph type="ctrTitle"/>
          </p:nvPr>
        </p:nvSpPr>
        <p:spPr/>
        <p:txBody>
          <a:bodyPr/>
          <a:lstStyle/>
          <a:p>
            <a:r>
              <a:rPr lang="en-AU">
                <a:latin typeface="KG HAPPY" panose="02000000000000000000" pitchFamily="2" charset="0"/>
              </a:rPr>
              <a:t>Writing</a:t>
            </a:r>
          </a:p>
        </p:txBody>
      </p:sp>
      <p:sp>
        <p:nvSpPr>
          <p:cNvPr id="3" name="Subtitle 2">
            <a:extLst>
              <a:ext uri="{FF2B5EF4-FFF2-40B4-BE49-F238E27FC236}">
                <a16:creationId xmlns:a16="http://schemas.microsoft.com/office/drawing/2014/main" id="{AB6700C6-A7D6-4B67-9128-4039B9405D64}"/>
              </a:ext>
            </a:extLst>
          </p:cNvPr>
          <p:cNvSpPr>
            <a:spLocks noGrp="1"/>
          </p:cNvSpPr>
          <p:nvPr>
            <p:ph type="subTitle" idx="1"/>
          </p:nvPr>
        </p:nvSpPr>
        <p:spPr/>
        <p:txBody>
          <a:bodyPr vert="horz" lIns="91440" tIns="45720" rIns="91440" bIns="45720" rtlCol="0" anchor="t">
            <a:normAutofit/>
          </a:bodyPr>
          <a:lstStyle/>
          <a:p>
            <a:r>
              <a:rPr lang="en-AU"/>
              <a:t>Session 2 Week 10</a:t>
            </a:r>
          </a:p>
          <a:p>
            <a:r>
              <a:rPr lang="en-AU">
                <a:ea typeface="+mj-lt"/>
                <a:cs typeface="+mj-lt"/>
              </a:rPr>
              <a:t>Write the plan, attempt, consequence and feeling (PL.A.C.E).</a:t>
            </a:r>
          </a:p>
          <a:p>
            <a:pPr marL="285750" indent="-285750">
              <a:buFont typeface="Arial"/>
              <a:buChar char="•"/>
            </a:pPr>
            <a:endParaRPr lang="en-AU">
              <a:ea typeface="+mj-lt"/>
              <a:cs typeface="+mj-lt"/>
            </a:endParaRPr>
          </a:p>
          <a:p>
            <a:endParaRPr lang="en-AU">
              <a:cs typeface="Calibri Light"/>
            </a:endParaRPr>
          </a:p>
        </p:txBody>
      </p:sp>
    </p:spTree>
    <p:extLst>
      <p:ext uri="{BB962C8B-B14F-4D97-AF65-F5344CB8AC3E}">
        <p14:creationId xmlns:p14="http://schemas.microsoft.com/office/powerpoint/2010/main" val="231311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542205" y="140099"/>
            <a:ext cx="10772775" cy="1658198"/>
          </a:xfrm>
        </p:spPr>
        <p:txBody>
          <a:bodyPr/>
          <a:lstStyle/>
          <a:p>
            <a:r>
              <a:rPr lang="en-AU">
                <a:latin typeface="KG HAPPY"/>
              </a:rPr>
              <a:t>What is Story Grammar?</a:t>
            </a:r>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a:xfrm>
            <a:off x="705411" y="1494095"/>
            <a:ext cx="7087499" cy="3176714"/>
          </a:xfrm>
        </p:spPr>
        <p:txBody>
          <a:bodyPr vert="horz" lIns="91440" tIns="45720" rIns="91440" bIns="45720" rtlCol="0" anchor="t">
            <a:normAutofit/>
          </a:bodyPr>
          <a:lstStyle/>
          <a:p>
            <a:r>
              <a:rPr lang="en-AU"/>
              <a:t>Story grammar is the necessary components that a fiction text needs to have to be a narrative. </a:t>
            </a:r>
            <a:endParaRPr lang="en-AU">
              <a:cs typeface="Calibri Light"/>
            </a:endParaRPr>
          </a:p>
          <a:p>
            <a:endParaRPr lang="en-AU">
              <a:cs typeface="Calibri Light"/>
            </a:endParaRPr>
          </a:p>
          <a:p>
            <a:endParaRPr lang="en-AU">
              <a:cs typeface="Calibri Light"/>
            </a:endParaRPr>
          </a:p>
        </p:txBody>
      </p:sp>
      <p:sp>
        <p:nvSpPr>
          <p:cNvPr id="4" name="TextBox 3">
            <a:extLst>
              <a:ext uri="{FF2B5EF4-FFF2-40B4-BE49-F238E27FC236}">
                <a16:creationId xmlns:a16="http://schemas.microsoft.com/office/drawing/2014/main" id="{75158096-4C55-4C7F-8BE3-AC24D07B7CA2}"/>
              </a:ext>
            </a:extLst>
          </p:cNvPr>
          <p:cNvSpPr txBox="1"/>
          <p:nvPr/>
        </p:nvSpPr>
        <p:spPr>
          <a:xfrm>
            <a:off x="9402793" y="2153223"/>
            <a:ext cx="2304793" cy="378565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kumimoji="0" lang="en-US" sz="2000" b="1" i="0" u="none" strike="noStrike" kern="1200" cap="none" spc="0" normalizeH="0" baseline="0" noProof="0">
                <a:ln>
                  <a:noFill/>
                </a:ln>
                <a:effectLst/>
                <a:uLnTx/>
                <a:uFillTx/>
                <a:latin typeface="Calibri Light" panose="020F0302020204030204"/>
                <a:ea typeface="+mn-ea"/>
                <a:cs typeface="+mn-cs"/>
              </a:rPr>
              <a:t>CFU Question:</a:t>
            </a:r>
            <a:r>
              <a:rPr lang="en-US" sz="2000" b="1">
                <a:latin typeface="Calibri Light" panose="020F0302020204030204"/>
              </a:rPr>
              <a:t> </a:t>
            </a:r>
            <a:endParaRPr lang="en-US" sz="2000" b="1">
              <a:latin typeface="Calibri Light" panose="020F0302020204030204"/>
              <a:cs typeface="Calibri Light" panose="020F0302020204030204"/>
            </a:endParaRPr>
          </a:p>
          <a:p>
            <a:pPr defTabSz="914400">
              <a:defRPr/>
            </a:pPr>
            <a:r>
              <a:rPr lang="en-US" sz="2000">
                <a:latin typeface="Calibri Light" panose="020F0302020204030204"/>
                <a:cs typeface="Calibri Light" panose="020F0302020204030204"/>
              </a:rPr>
              <a:t>We arrived at the beach and laid our towels on the sand before we ran into the water.</a:t>
            </a:r>
          </a:p>
          <a:p>
            <a:pPr defTabSz="914400">
              <a:defRPr/>
            </a:pPr>
            <a:endParaRPr lang="en-US" sz="2000">
              <a:latin typeface="Calibri Light" panose="020F0302020204030204"/>
              <a:cs typeface="Calibri Light" panose="020F0302020204030204"/>
            </a:endParaRPr>
          </a:p>
          <a:p>
            <a:pPr defTabSz="914400">
              <a:defRPr/>
            </a:pPr>
            <a:r>
              <a:rPr lang="en-US" sz="2000" b="1">
                <a:latin typeface="Calibri Light" panose="020F0302020204030204"/>
                <a:cs typeface="Calibri Light" panose="020F0302020204030204"/>
              </a:rPr>
              <a:t>Which element of story grammar would this sentence relate to? </a:t>
            </a:r>
            <a:endParaRPr lang="en-US" sz="2000">
              <a:latin typeface="Calibri Light" panose="020F0302020204030204"/>
              <a:cs typeface="Calibri Light" panose="020F0302020204030204"/>
            </a:endParaRPr>
          </a:p>
          <a:p>
            <a:pPr defTabSz="914400">
              <a:defRPr/>
            </a:pPr>
            <a:endParaRPr lang="en-US" sz="2000">
              <a:latin typeface="Calibri Light" panose="020F0302020204030204"/>
              <a:cs typeface="Calibri Light" panose="020F0302020204030204"/>
            </a:endParaRPr>
          </a:p>
        </p:txBody>
      </p:sp>
      <p:pic>
        <p:nvPicPr>
          <p:cNvPr id="6" name="Picture 6" descr="Table&#10;&#10;Description automatically generated">
            <a:extLst>
              <a:ext uri="{FF2B5EF4-FFF2-40B4-BE49-F238E27FC236}">
                <a16:creationId xmlns:a16="http://schemas.microsoft.com/office/drawing/2014/main" id="{6CE4F491-F251-4A85-A232-0F906B97F7A5}"/>
              </a:ext>
            </a:extLst>
          </p:cNvPr>
          <p:cNvPicPr>
            <a:picLocks noChangeAspect="1"/>
          </p:cNvPicPr>
          <p:nvPr/>
        </p:nvPicPr>
        <p:blipFill rotWithShape="1">
          <a:blip r:embed="rId2"/>
          <a:srcRect r="2381" b="194"/>
          <a:stretch/>
        </p:blipFill>
        <p:spPr>
          <a:xfrm>
            <a:off x="717747" y="2324846"/>
            <a:ext cx="2064025" cy="3966120"/>
          </a:xfrm>
          <a:prstGeom prst="rect">
            <a:avLst/>
          </a:prstGeom>
        </p:spPr>
      </p:pic>
      <p:graphicFrame>
        <p:nvGraphicFramePr>
          <p:cNvPr id="8" name="Table 8">
            <a:extLst>
              <a:ext uri="{FF2B5EF4-FFF2-40B4-BE49-F238E27FC236}">
                <a16:creationId xmlns:a16="http://schemas.microsoft.com/office/drawing/2014/main" id="{0E7DA765-7AE5-4DCE-A712-D912C8D1BE15}"/>
              </a:ext>
            </a:extLst>
          </p:cNvPr>
          <p:cNvGraphicFramePr>
            <a:graphicFrameLocks noGrp="1"/>
          </p:cNvGraphicFramePr>
          <p:nvPr>
            <p:extLst>
              <p:ext uri="{D42A27DB-BD31-4B8C-83A1-F6EECF244321}">
                <p14:modId xmlns:p14="http://schemas.microsoft.com/office/powerpoint/2010/main" val="2827867860"/>
              </p:ext>
            </p:extLst>
          </p:nvPr>
        </p:nvGraphicFramePr>
        <p:xfrm>
          <a:off x="2789207" y="2329132"/>
          <a:ext cx="6109864" cy="3961837"/>
        </p:xfrm>
        <a:graphic>
          <a:graphicData uri="http://schemas.openxmlformats.org/drawingml/2006/table">
            <a:tbl>
              <a:tblPr firstRow="1" bandRow="1">
                <a:tableStyleId>{5940675A-B579-460E-94D1-54222C63F5DA}</a:tableStyleId>
              </a:tblPr>
              <a:tblGrid>
                <a:gridCol w="6109864">
                  <a:extLst>
                    <a:ext uri="{9D8B030D-6E8A-4147-A177-3AD203B41FA5}">
                      <a16:colId xmlns:a16="http://schemas.microsoft.com/office/drawing/2014/main" val="2123200369"/>
                    </a:ext>
                  </a:extLst>
                </a:gridCol>
              </a:tblGrid>
              <a:tr h="430730">
                <a:tc>
                  <a:txBody>
                    <a:bodyPr/>
                    <a:lstStyle/>
                    <a:p>
                      <a:r>
                        <a:rPr lang="en-US" sz="2000"/>
                        <a:t>Who is in the story (people, animals)</a:t>
                      </a:r>
                    </a:p>
                  </a:txBody>
                  <a:tcPr/>
                </a:tc>
                <a:extLst>
                  <a:ext uri="{0D108BD9-81ED-4DB2-BD59-A6C34878D82A}">
                    <a16:rowId xmlns:a16="http://schemas.microsoft.com/office/drawing/2014/main" val="3152502994"/>
                  </a:ext>
                </a:extLst>
              </a:tr>
              <a:tr h="430730">
                <a:tc>
                  <a:txBody>
                    <a:bodyPr/>
                    <a:lstStyle/>
                    <a:p>
                      <a:r>
                        <a:rPr lang="en-US" sz="2000"/>
                        <a:t>The context – (time, place, what is happening before)  </a:t>
                      </a:r>
                    </a:p>
                  </a:txBody>
                  <a:tcPr/>
                </a:tc>
                <a:extLst>
                  <a:ext uri="{0D108BD9-81ED-4DB2-BD59-A6C34878D82A}">
                    <a16:rowId xmlns:a16="http://schemas.microsoft.com/office/drawing/2014/main" val="372459837"/>
                  </a:ext>
                </a:extLst>
              </a:tr>
              <a:tr h="515997">
                <a:tc>
                  <a:txBody>
                    <a:bodyPr/>
                    <a:lstStyle/>
                    <a:p>
                      <a:r>
                        <a:rPr lang="en-US" sz="2000"/>
                        <a:t>The main challenge the characters have to overcome</a:t>
                      </a:r>
                    </a:p>
                  </a:txBody>
                  <a:tcPr/>
                </a:tc>
                <a:extLst>
                  <a:ext uri="{0D108BD9-81ED-4DB2-BD59-A6C34878D82A}">
                    <a16:rowId xmlns:a16="http://schemas.microsoft.com/office/drawing/2014/main" val="4132247009"/>
                  </a:ext>
                </a:extLst>
              </a:tr>
              <a:tr h="430730">
                <a:tc>
                  <a:txBody>
                    <a:bodyPr/>
                    <a:lstStyle/>
                    <a:p>
                      <a:r>
                        <a:rPr lang="en-US" sz="2000"/>
                        <a:t>How the character is feeling about the problem.</a:t>
                      </a:r>
                    </a:p>
                  </a:txBody>
                  <a:tcPr/>
                </a:tc>
                <a:extLst>
                  <a:ext uri="{0D108BD9-81ED-4DB2-BD59-A6C34878D82A}">
                    <a16:rowId xmlns:a16="http://schemas.microsoft.com/office/drawing/2014/main" val="2605909710"/>
                  </a:ext>
                </a:extLst>
              </a:tr>
              <a:tr h="430730">
                <a:tc>
                  <a:txBody>
                    <a:bodyPr/>
                    <a:lstStyle/>
                    <a:p>
                      <a:r>
                        <a:rPr lang="en-US" sz="2000"/>
                        <a:t>What the character planned or decided to do.</a:t>
                      </a:r>
                    </a:p>
                  </a:txBody>
                  <a:tcPr/>
                </a:tc>
                <a:extLst>
                  <a:ext uri="{0D108BD9-81ED-4DB2-BD59-A6C34878D82A}">
                    <a16:rowId xmlns:a16="http://schemas.microsoft.com/office/drawing/2014/main" val="168051687"/>
                  </a:ext>
                </a:extLst>
              </a:tr>
              <a:tr h="430730">
                <a:tc>
                  <a:txBody>
                    <a:bodyPr/>
                    <a:lstStyle/>
                    <a:p>
                      <a:pPr lvl="0">
                        <a:buNone/>
                      </a:pPr>
                      <a:r>
                        <a:rPr lang="en-US" sz="2000"/>
                        <a:t>The plan put into action.</a:t>
                      </a:r>
                    </a:p>
                  </a:txBody>
                  <a:tcPr/>
                </a:tc>
                <a:extLst>
                  <a:ext uri="{0D108BD9-81ED-4DB2-BD59-A6C34878D82A}">
                    <a16:rowId xmlns:a16="http://schemas.microsoft.com/office/drawing/2014/main" val="3684130757"/>
                  </a:ext>
                </a:extLst>
              </a:tr>
              <a:tr h="430730">
                <a:tc>
                  <a:txBody>
                    <a:bodyPr/>
                    <a:lstStyle/>
                    <a:p>
                      <a:r>
                        <a:rPr lang="en-US" sz="2000"/>
                        <a:t>The result of the plan</a:t>
                      </a:r>
                    </a:p>
                  </a:txBody>
                  <a:tcPr/>
                </a:tc>
                <a:extLst>
                  <a:ext uri="{0D108BD9-81ED-4DB2-BD59-A6C34878D82A}">
                    <a16:rowId xmlns:a16="http://schemas.microsoft.com/office/drawing/2014/main" val="2534166017"/>
                  </a:ext>
                </a:extLst>
              </a:tr>
              <a:tr h="430730">
                <a:tc>
                  <a:txBody>
                    <a:bodyPr/>
                    <a:lstStyle/>
                    <a:p>
                      <a:r>
                        <a:rPr lang="en-US" sz="2000"/>
                        <a:t>What is the conclusion? How does the story end?</a:t>
                      </a:r>
                    </a:p>
                  </a:txBody>
                  <a:tcPr/>
                </a:tc>
                <a:extLst>
                  <a:ext uri="{0D108BD9-81ED-4DB2-BD59-A6C34878D82A}">
                    <a16:rowId xmlns:a16="http://schemas.microsoft.com/office/drawing/2014/main" val="3019244120"/>
                  </a:ext>
                </a:extLst>
              </a:tr>
              <a:tr h="430730">
                <a:tc>
                  <a:txBody>
                    <a:bodyPr/>
                    <a:lstStyle/>
                    <a:p>
                      <a:r>
                        <a:rPr lang="en-US" sz="2000"/>
                        <a:t>How the character feels at the end of the story. </a:t>
                      </a:r>
                    </a:p>
                  </a:txBody>
                  <a:tcPr/>
                </a:tc>
                <a:extLst>
                  <a:ext uri="{0D108BD9-81ED-4DB2-BD59-A6C34878D82A}">
                    <a16:rowId xmlns:a16="http://schemas.microsoft.com/office/drawing/2014/main" val="475180564"/>
                  </a:ext>
                </a:extLst>
              </a:tr>
            </a:tbl>
          </a:graphicData>
        </a:graphic>
      </p:graphicFrame>
    </p:spTree>
    <p:extLst>
      <p:ext uri="{BB962C8B-B14F-4D97-AF65-F5344CB8AC3E}">
        <p14:creationId xmlns:p14="http://schemas.microsoft.com/office/powerpoint/2010/main" val="37594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173448" y="295973"/>
            <a:ext cx="10772775" cy="1658198"/>
          </a:xfrm>
        </p:spPr>
        <p:txBody>
          <a:bodyPr/>
          <a:lstStyle/>
          <a:p>
            <a:r>
              <a:rPr lang="en-AU">
                <a:latin typeface="KG HAPPY" panose="02000000000000000000" pitchFamily="2" charset="0"/>
              </a:rPr>
              <a:t>Activating Prior Knowledge</a:t>
            </a:r>
          </a:p>
        </p:txBody>
      </p:sp>
      <p:graphicFrame>
        <p:nvGraphicFramePr>
          <p:cNvPr id="4" name="Table 3">
            <a:extLst>
              <a:ext uri="{FF2B5EF4-FFF2-40B4-BE49-F238E27FC236}">
                <a16:creationId xmlns:a16="http://schemas.microsoft.com/office/drawing/2014/main" id="{DB2235CA-5BDE-4DBD-A74D-A90D968D3FE5}"/>
              </a:ext>
            </a:extLst>
          </p:cNvPr>
          <p:cNvGraphicFramePr>
            <a:graphicFrameLocks noGrp="1"/>
          </p:cNvGraphicFramePr>
          <p:nvPr>
            <p:extLst>
              <p:ext uri="{D42A27DB-BD31-4B8C-83A1-F6EECF244321}">
                <p14:modId xmlns:p14="http://schemas.microsoft.com/office/powerpoint/2010/main" val="3202843138"/>
              </p:ext>
            </p:extLst>
          </p:nvPr>
        </p:nvGraphicFramePr>
        <p:xfrm>
          <a:off x="4209481" y="1720755"/>
          <a:ext cx="7438141" cy="4657702"/>
        </p:xfrm>
        <a:graphic>
          <a:graphicData uri="http://schemas.openxmlformats.org/drawingml/2006/table">
            <a:tbl>
              <a:tblPr firstRow="1" bandRow="1">
                <a:tableStyleId>{5940675A-B579-460E-94D1-54222C63F5DA}</a:tableStyleId>
              </a:tblPr>
              <a:tblGrid>
                <a:gridCol w="7438141">
                  <a:extLst>
                    <a:ext uri="{9D8B030D-6E8A-4147-A177-3AD203B41FA5}">
                      <a16:colId xmlns:a16="http://schemas.microsoft.com/office/drawing/2014/main" val="2817738883"/>
                    </a:ext>
                  </a:extLst>
                </a:gridCol>
              </a:tblGrid>
              <a:tr h="511434">
                <a:tc>
                  <a:txBody>
                    <a:bodyPr/>
                    <a:lstStyle/>
                    <a:p>
                      <a:pPr fontAlgn="base"/>
                      <a:r>
                        <a:rPr lang="en-US" sz="2000">
                          <a:effectLst/>
                        </a:rPr>
                        <a:t>Who is in the story (people, animals)​</a:t>
                      </a:r>
                      <a:endParaRPr lang="en-US">
                        <a:effectLst/>
                      </a:endParaRPr>
                    </a:p>
                  </a:txBody>
                  <a:tcPr/>
                </a:tc>
                <a:extLst>
                  <a:ext uri="{0D108BD9-81ED-4DB2-BD59-A6C34878D82A}">
                    <a16:rowId xmlns:a16="http://schemas.microsoft.com/office/drawing/2014/main" val="1901047576"/>
                  </a:ext>
                </a:extLst>
              </a:tr>
              <a:tr h="511434">
                <a:tc>
                  <a:txBody>
                    <a:bodyPr/>
                    <a:lstStyle/>
                    <a:p>
                      <a:pPr fontAlgn="base"/>
                      <a:r>
                        <a:rPr lang="en-US" sz="2000">
                          <a:effectLst/>
                        </a:rPr>
                        <a:t>Context – where, when and why the story is taking place. </a:t>
                      </a:r>
                      <a:endParaRPr lang="en-US">
                        <a:effectLst/>
                      </a:endParaRPr>
                    </a:p>
                  </a:txBody>
                  <a:tcPr/>
                </a:tc>
                <a:extLst>
                  <a:ext uri="{0D108BD9-81ED-4DB2-BD59-A6C34878D82A}">
                    <a16:rowId xmlns:a16="http://schemas.microsoft.com/office/drawing/2014/main" val="3621421768"/>
                  </a:ext>
                </a:extLst>
              </a:tr>
              <a:tr h="566230">
                <a:tc>
                  <a:txBody>
                    <a:bodyPr/>
                    <a:lstStyle/>
                    <a:p>
                      <a:pPr fontAlgn="base"/>
                      <a:r>
                        <a:rPr lang="en-US" sz="2000">
                          <a:effectLst/>
                        </a:rPr>
                        <a:t>The main challenge the characters have to overcome​</a:t>
                      </a:r>
                      <a:endParaRPr lang="en-US">
                        <a:effectLst/>
                      </a:endParaRPr>
                    </a:p>
                  </a:txBody>
                  <a:tcPr/>
                </a:tc>
                <a:extLst>
                  <a:ext uri="{0D108BD9-81ED-4DB2-BD59-A6C34878D82A}">
                    <a16:rowId xmlns:a16="http://schemas.microsoft.com/office/drawing/2014/main" val="1733260455"/>
                  </a:ext>
                </a:extLst>
              </a:tr>
              <a:tr h="511434">
                <a:tc>
                  <a:txBody>
                    <a:bodyPr/>
                    <a:lstStyle/>
                    <a:p>
                      <a:pPr fontAlgn="base"/>
                      <a:r>
                        <a:rPr lang="en-US" sz="2000">
                          <a:effectLst/>
                        </a:rPr>
                        <a:t>How the character feeling about the problem.​</a:t>
                      </a:r>
                      <a:endParaRPr lang="en-US">
                        <a:effectLst/>
                      </a:endParaRPr>
                    </a:p>
                  </a:txBody>
                  <a:tcPr/>
                </a:tc>
                <a:extLst>
                  <a:ext uri="{0D108BD9-81ED-4DB2-BD59-A6C34878D82A}">
                    <a16:rowId xmlns:a16="http://schemas.microsoft.com/office/drawing/2014/main" val="16907990"/>
                  </a:ext>
                </a:extLst>
              </a:tr>
              <a:tr h="511434">
                <a:tc>
                  <a:txBody>
                    <a:bodyPr/>
                    <a:lstStyle/>
                    <a:p>
                      <a:pPr fontAlgn="base"/>
                      <a:r>
                        <a:rPr lang="en-US" sz="2000">
                          <a:effectLst/>
                        </a:rPr>
                        <a:t>What the character planned or decided to do.​</a:t>
                      </a:r>
                      <a:endParaRPr lang="en-US">
                        <a:effectLst/>
                      </a:endParaRPr>
                    </a:p>
                  </a:txBody>
                  <a:tcPr/>
                </a:tc>
                <a:extLst>
                  <a:ext uri="{0D108BD9-81ED-4DB2-BD59-A6C34878D82A}">
                    <a16:rowId xmlns:a16="http://schemas.microsoft.com/office/drawing/2014/main" val="1330747383"/>
                  </a:ext>
                </a:extLst>
              </a:tr>
              <a:tr h="511434">
                <a:tc>
                  <a:txBody>
                    <a:bodyPr/>
                    <a:lstStyle/>
                    <a:p>
                      <a:pPr fontAlgn="base"/>
                      <a:r>
                        <a:rPr lang="en-US" sz="2000">
                          <a:effectLst/>
                        </a:rPr>
                        <a:t>The plan put into action.​</a:t>
                      </a:r>
                      <a:endParaRPr lang="en-US">
                        <a:effectLst/>
                      </a:endParaRPr>
                    </a:p>
                  </a:txBody>
                  <a:tcPr/>
                </a:tc>
                <a:extLst>
                  <a:ext uri="{0D108BD9-81ED-4DB2-BD59-A6C34878D82A}">
                    <a16:rowId xmlns:a16="http://schemas.microsoft.com/office/drawing/2014/main" val="128859690"/>
                  </a:ext>
                </a:extLst>
              </a:tr>
              <a:tr h="511434">
                <a:tc>
                  <a:txBody>
                    <a:bodyPr/>
                    <a:lstStyle/>
                    <a:p>
                      <a:pPr fontAlgn="base"/>
                      <a:r>
                        <a:rPr lang="en-US" sz="2000">
                          <a:effectLst/>
                        </a:rPr>
                        <a:t>The result of the plan</a:t>
                      </a:r>
                      <a:endParaRPr lang="en-US">
                        <a:effectLst/>
                      </a:endParaRPr>
                    </a:p>
                  </a:txBody>
                  <a:tcPr/>
                </a:tc>
                <a:extLst>
                  <a:ext uri="{0D108BD9-81ED-4DB2-BD59-A6C34878D82A}">
                    <a16:rowId xmlns:a16="http://schemas.microsoft.com/office/drawing/2014/main" val="2752637737"/>
                  </a:ext>
                </a:extLst>
              </a:tr>
              <a:tr h="511434">
                <a:tc>
                  <a:txBody>
                    <a:bodyPr/>
                    <a:lstStyle/>
                    <a:p>
                      <a:pPr fontAlgn="base"/>
                      <a:r>
                        <a:rPr lang="en-US" sz="2000">
                          <a:effectLst/>
                        </a:rPr>
                        <a:t>What is the conclusion? How does the story end?​</a:t>
                      </a:r>
                      <a:endParaRPr lang="en-US">
                        <a:effectLst/>
                      </a:endParaRPr>
                    </a:p>
                  </a:txBody>
                  <a:tcPr/>
                </a:tc>
                <a:extLst>
                  <a:ext uri="{0D108BD9-81ED-4DB2-BD59-A6C34878D82A}">
                    <a16:rowId xmlns:a16="http://schemas.microsoft.com/office/drawing/2014/main" val="76597027"/>
                  </a:ext>
                </a:extLst>
              </a:tr>
              <a:tr h="511434">
                <a:tc>
                  <a:txBody>
                    <a:bodyPr/>
                    <a:lstStyle/>
                    <a:p>
                      <a:pPr fontAlgn="base"/>
                      <a:r>
                        <a:rPr lang="en-US" sz="2000">
                          <a:effectLst/>
                        </a:rPr>
                        <a:t>How the character feels at the end of the story. ​</a:t>
                      </a:r>
                      <a:endParaRPr lang="en-US">
                        <a:effectLst/>
                      </a:endParaRPr>
                    </a:p>
                  </a:txBody>
                  <a:tcPr/>
                </a:tc>
                <a:extLst>
                  <a:ext uri="{0D108BD9-81ED-4DB2-BD59-A6C34878D82A}">
                    <a16:rowId xmlns:a16="http://schemas.microsoft.com/office/drawing/2014/main" val="3452081703"/>
                  </a:ext>
                </a:extLst>
              </a:tr>
            </a:tbl>
          </a:graphicData>
        </a:graphic>
      </p:graphicFrame>
      <p:pic>
        <p:nvPicPr>
          <p:cNvPr id="6" name="Picture 6" descr="Diagram, table&#10;&#10;Description automatically generated">
            <a:extLst>
              <a:ext uri="{FF2B5EF4-FFF2-40B4-BE49-F238E27FC236}">
                <a16:creationId xmlns:a16="http://schemas.microsoft.com/office/drawing/2014/main" id="{8E795C14-D9CD-4F06-BA90-6F75EB08D976}"/>
              </a:ext>
            </a:extLst>
          </p:cNvPr>
          <p:cNvPicPr>
            <a:picLocks noChangeAspect="1"/>
          </p:cNvPicPr>
          <p:nvPr/>
        </p:nvPicPr>
        <p:blipFill>
          <a:blip r:embed="rId3"/>
          <a:stretch>
            <a:fillRect/>
          </a:stretch>
        </p:blipFill>
        <p:spPr>
          <a:xfrm>
            <a:off x="1825444" y="1729245"/>
            <a:ext cx="2451763" cy="4688432"/>
          </a:xfrm>
          <a:prstGeom prst="rect">
            <a:avLst/>
          </a:prstGeom>
        </p:spPr>
      </p:pic>
      <p:sp>
        <p:nvSpPr>
          <p:cNvPr id="3" name="Oval 2">
            <a:extLst>
              <a:ext uri="{FF2B5EF4-FFF2-40B4-BE49-F238E27FC236}">
                <a16:creationId xmlns:a16="http://schemas.microsoft.com/office/drawing/2014/main" id="{D4B535E1-079C-4A56-AA49-D348026D8268}"/>
              </a:ext>
            </a:extLst>
          </p:cNvPr>
          <p:cNvSpPr/>
          <p:nvPr/>
        </p:nvSpPr>
        <p:spPr>
          <a:xfrm>
            <a:off x="1545638" y="3610302"/>
            <a:ext cx="2717320" cy="179784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970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p:txBody>
          <a:bodyPr/>
          <a:lstStyle/>
          <a:p>
            <a:r>
              <a:rPr lang="en-AU">
                <a:latin typeface="KG HAPPY" panose="02000000000000000000" pitchFamily="2" charset="0"/>
              </a:rPr>
              <a:t>Learning Intentions</a:t>
            </a:r>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a:xfrm>
            <a:off x="662279" y="2155454"/>
            <a:ext cx="10753725" cy="3766185"/>
          </a:xfrm>
        </p:spPr>
        <p:txBody>
          <a:bodyPr vert="horz" lIns="91440" tIns="45720" rIns="91440" bIns="45720" rtlCol="0" anchor="t">
            <a:normAutofit/>
          </a:bodyPr>
          <a:lstStyle/>
          <a:p>
            <a:r>
              <a:rPr lang="en-AU" sz="4000" b="1"/>
              <a:t>Our learning goal is to:</a:t>
            </a:r>
            <a:endParaRPr lang="en-US" sz="4000">
              <a:ea typeface="+mn-lt"/>
              <a:cs typeface="+mn-lt"/>
            </a:endParaRPr>
          </a:p>
          <a:p>
            <a:r>
              <a:rPr lang="en-AU" sz="4000">
                <a:cs typeface="Calibri Light"/>
              </a:rPr>
              <a:t>write the plan, attempt, consequence and feeling (PL.A.C.E).</a:t>
            </a:r>
            <a:endParaRPr lang="en-AU" sz="4000">
              <a:ea typeface="+mn-lt"/>
              <a:cs typeface="+mn-lt"/>
            </a:endParaRPr>
          </a:p>
          <a:p>
            <a:endParaRPr lang="en-AU" b="1">
              <a:cs typeface="Calibri Light"/>
            </a:endParaRPr>
          </a:p>
        </p:txBody>
      </p:sp>
    </p:spTree>
    <p:extLst>
      <p:ext uri="{BB962C8B-B14F-4D97-AF65-F5344CB8AC3E}">
        <p14:creationId xmlns:p14="http://schemas.microsoft.com/office/powerpoint/2010/main" val="748959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What is PL.A.C.E?</a:t>
            </a:r>
            <a:br>
              <a:rPr lang="en-AU">
                <a:latin typeface="KG HAPPY"/>
              </a:rPr>
            </a:br>
            <a:r>
              <a:rPr lang="en-AU" sz="2800">
                <a:latin typeface="KG HAPPY"/>
              </a:rPr>
              <a:t>(Plan, Attempt, Consequence, Emotional Response)</a:t>
            </a:r>
            <a:endParaRPr lang="en-AU" sz="2800">
              <a:latin typeface="KG HAPPY" panose="02000000000000000000" pitchFamily="2" charset="0"/>
            </a:endParaRPr>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a:xfrm>
            <a:off x="216581" y="1781641"/>
            <a:ext cx="7905178" cy="3176714"/>
          </a:xfrm>
        </p:spPr>
        <p:txBody>
          <a:bodyPr vert="horz" lIns="91440" tIns="45720" rIns="91440" bIns="45720" rtlCol="0" anchor="t">
            <a:noAutofit/>
          </a:bodyPr>
          <a:lstStyle/>
          <a:p>
            <a:r>
              <a:rPr lang="en-AU">
                <a:cs typeface="Calibri Light"/>
              </a:rPr>
              <a:t>The S.P.F in a story is usually followed by PL.A.C.E (Plan, Attempt, Consequence and Emotional Response). These elements need to all be related to one another and the problem of the story.  </a:t>
            </a:r>
          </a:p>
          <a:p>
            <a:r>
              <a:rPr lang="en-AU">
                <a:cs typeface="Calibri Light"/>
              </a:rPr>
              <a:t>The attempt must match the plan, and the consequence is a result of the attempt. </a:t>
            </a:r>
          </a:p>
        </p:txBody>
      </p:sp>
      <p:sp>
        <p:nvSpPr>
          <p:cNvPr id="4" name="TextBox 3">
            <a:extLst>
              <a:ext uri="{FF2B5EF4-FFF2-40B4-BE49-F238E27FC236}">
                <a16:creationId xmlns:a16="http://schemas.microsoft.com/office/drawing/2014/main" id="{75158096-4C55-4C7F-8BE3-AC24D07B7CA2}"/>
              </a:ext>
            </a:extLst>
          </p:cNvPr>
          <p:cNvSpPr txBox="1"/>
          <p:nvPr/>
        </p:nvSpPr>
        <p:spPr>
          <a:xfrm>
            <a:off x="9150817" y="1838812"/>
            <a:ext cx="2976407" cy="243143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kumimoji="0" lang="en-US" sz="2400" b="1" i="0" u="none" strike="noStrike" kern="1200" cap="none" spc="0" normalizeH="0" baseline="0" noProof="0">
                <a:ln>
                  <a:noFill/>
                </a:ln>
                <a:effectLst/>
                <a:uLnTx/>
                <a:uFillTx/>
                <a:latin typeface="Calibri Light" panose="020F0302020204030204"/>
                <a:ea typeface="+mn-ea"/>
                <a:cs typeface="+mn-cs"/>
              </a:rPr>
              <a:t>CFU Question:</a:t>
            </a:r>
            <a:r>
              <a:rPr lang="en-US" sz="2400" b="1">
                <a:latin typeface="Calibri Light" panose="020F0302020204030204"/>
              </a:rPr>
              <a:t> What is included in PL.A.C.E?</a:t>
            </a:r>
            <a:endParaRPr lang="en-US" sz="2400" b="1">
              <a:latin typeface="Calibri Light" panose="020F0302020204030204"/>
              <a:cs typeface="Calibri Light" panose="020F0302020204030204"/>
            </a:endParaRPr>
          </a:p>
          <a:p>
            <a:pPr defTabSz="914400">
              <a:defRPr/>
            </a:pPr>
            <a:endParaRPr lang="en-US" sz="2000" b="1">
              <a:latin typeface="Calibri Light" panose="020F0302020204030204"/>
              <a:cs typeface="Calibri Light" panose="020F0302020204030204"/>
            </a:endParaRPr>
          </a:p>
          <a:p>
            <a:pPr defTabSz="914400">
              <a:defRPr/>
            </a:pPr>
            <a:r>
              <a:rPr lang="en-US" sz="2800">
                <a:cs typeface="Calibri Light"/>
              </a:rPr>
              <a:t>In PL.A.C.E, we include...</a:t>
            </a:r>
          </a:p>
          <a:p>
            <a:pPr defTabSz="914400">
              <a:defRPr/>
            </a:pPr>
            <a:endParaRPr lang="en-US" sz="2800">
              <a:cs typeface="Calibri Light"/>
            </a:endParaRPr>
          </a:p>
        </p:txBody>
      </p:sp>
      <p:pic>
        <p:nvPicPr>
          <p:cNvPr id="8" name="Picture 8" descr="Icon&#10;&#10;Description automatically generated">
            <a:extLst>
              <a:ext uri="{FF2B5EF4-FFF2-40B4-BE49-F238E27FC236}">
                <a16:creationId xmlns:a16="http://schemas.microsoft.com/office/drawing/2014/main" id="{FD610C85-6D9C-4440-AB9D-6C2A6D6E7E20}"/>
              </a:ext>
            </a:extLst>
          </p:cNvPr>
          <p:cNvPicPr>
            <a:picLocks noChangeAspect="1"/>
          </p:cNvPicPr>
          <p:nvPr/>
        </p:nvPicPr>
        <p:blipFill>
          <a:blip r:embed="rId3"/>
          <a:stretch>
            <a:fillRect/>
          </a:stretch>
        </p:blipFill>
        <p:spPr>
          <a:xfrm>
            <a:off x="8078817" y="1831855"/>
            <a:ext cx="994554" cy="965800"/>
          </a:xfrm>
          <a:prstGeom prst="rect">
            <a:avLst/>
          </a:prstGeom>
        </p:spPr>
      </p:pic>
      <p:sp>
        <p:nvSpPr>
          <p:cNvPr id="6" name="Content Placeholder 2">
            <a:extLst>
              <a:ext uri="{FF2B5EF4-FFF2-40B4-BE49-F238E27FC236}">
                <a16:creationId xmlns:a16="http://schemas.microsoft.com/office/drawing/2014/main" id="{8F8D3BB7-8057-45BB-96A4-DB685F5BE91D}"/>
              </a:ext>
            </a:extLst>
          </p:cNvPr>
          <p:cNvSpPr txBox="1">
            <a:spLocks/>
          </p:cNvSpPr>
          <p:nvPr/>
        </p:nvSpPr>
        <p:spPr>
          <a:xfrm>
            <a:off x="268339" y="5097060"/>
            <a:ext cx="7919555" cy="2299696"/>
          </a:xfrm>
          <a:prstGeom prst="rect">
            <a:avLst/>
          </a:prstGeom>
        </p:spPr>
        <p:txBody>
          <a:bodyPr vert="horz" lIns="91440" tIns="45720" rIns="91440" bIns="45720" rtlCol="0" anchor="t">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AU" b="1">
                <a:cs typeface="Calibri Light"/>
              </a:rPr>
              <a:t>Example: </a:t>
            </a:r>
            <a:endParaRPr lang="en-US"/>
          </a:p>
          <a:p>
            <a:endParaRPr lang="en-AU">
              <a:cs typeface="Calibri Light"/>
            </a:endParaRPr>
          </a:p>
        </p:txBody>
      </p:sp>
      <p:graphicFrame>
        <p:nvGraphicFramePr>
          <p:cNvPr id="9" name="Diagram 9">
            <a:extLst>
              <a:ext uri="{FF2B5EF4-FFF2-40B4-BE49-F238E27FC236}">
                <a16:creationId xmlns:a16="http://schemas.microsoft.com/office/drawing/2014/main" id="{3D466419-5A41-4134-8F74-F46EA072F551}"/>
              </a:ext>
            </a:extLst>
          </p:cNvPr>
          <p:cNvGraphicFramePr/>
          <p:nvPr>
            <p:extLst>
              <p:ext uri="{D42A27DB-BD31-4B8C-83A1-F6EECF244321}">
                <p14:modId xmlns:p14="http://schemas.microsoft.com/office/powerpoint/2010/main" val="2090174971"/>
              </p:ext>
            </p:extLst>
          </p:nvPr>
        </p:nvGraphicFramePr>
        <p:xfrm>
          <a:off x="920151" y="2635370"/>
          <a:ext cx="7576867"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7" name="Diagram 9">
            <a:extLst>
              <a:ext uri="{FF2B5EF4-FFF2-40B4-BE49-F238E27FC236}">
                <a16:creationId xmlns:a16="http://schemas.microsoft.com/office/drawing/2014/main" id="{018413DD-D769-4054-AE09-52807E211173}"/>
              </a:ext>
            </a:extLst>
          </p:cNvPr>
          <p:cNvGraphicFramePr/>
          <p:nvPr>
            <p:extLst>
              <p:ext uri="{D42A27DB-BD31-4B8C-83A1-F6EECF244321}">
                <p14:modId xmlns:p14="http://schemas.microsoft.com/office/powerpoint/2010/main" val="787856597"/>
              </p:ext>
            </p:extLst>
          </p:nvPr>
        </p:nvGraphicFramePr>
        <p:xfrm>
          <a:off x="1092678" y="4274389"/>
          <a:ext cx="7576867" cy="3657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2587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4135" y="-449373"/>
            <a:ext cx="11448510" cy="2492084"/>
          </a:xfrm>
        </p:spPr>
        <p:txBody>
          <a:bodyPr>
            <a:normAutofit/>
          </a:bodyPr>
          <a:lstStyle/>
          <a:p>
            <a:r>
              <a:rPr lang="en-AU">
                <a:latin typeface="KG HAPPY"/>
              </a:rPr>
              <a:t>Writing the </a:t>
            </a:r>
            <a:br>
              <a:rPr lang="en-AU">
                <a:latin typeface="KG HAPPY"/>
              </a:rPr>
            </a:br>
            <a:r>
              <a:rPr lang="en-AU">
                <a:latin typeface="KG HAPPY"/>
              </a:rPr>
              <a:t>PL.A.C.E</a:t>
            </a:r>
            <a:endParaRPr lang="en-AU">
              <a:latin typeface="KG HAPPY" panose="02000000000000000000" pitchFamily="2" charset="0"/>
            </a:endParaRPr>
          </a:p>
        </p:txBody>
      </p:sp>
      <p:graphicFrame>
        <p:nvGraphicFramePr>
          <p:cNvPr id="9" name="Table 8">
            <a:extLst>
              <a:ext uri="{FF2B5EF4-FFF2-40B4-BE49-F238E27FC236}">
                <a16:creationId xmlns:a16="http://schemas.microsoft.com/office/drawing/2014/main" id="{D425CD0C-B0D6-43F5-921D-9A789F219866}"/>
              </a:ext>
            </a:extLst>
          </p:cNvPr>
          <p:cNvGraphicFramePr>
            <a:graphicFrameLocks noGrp="1"/>
          </p:cNvGraphicFramePr>
          <p:nvPr>
            <p:extLst>
              <p:ext uri="{D42A27DB-BD31-4B8C-83A1-F6EECF244321}">
                <p14:modId xmlns:p14="http://schemas.microsoft.com/office/powerpoint/2010/main" val="2874960505"/>
              </p:ext>
            </p:extLst>
          </p:nvPr>
        </p:nvGraphicFramePr>
        <p:xfrm>
          <a:off x="3116802" y="2439624"/>
          <a:ext cx="8558299" cy="3537854"/>
        </p:xfrm>
        <a:graphic>
          <a:graphicData uri="http://schemas.openxmlformats.org/drawingml/2006/table">
            <a:tbl>
              <a:tblPr firstRow="1" bandRow="1">
                <a:tableStyleId>{5940675A-B579-460E-94D1-54222C63F5DA}</a:tableStyleId>
              </a:tblPr>
              <a:tblGrid>
                <a:gridCol w="8558299">
                  <a:extLst>
                    <a:ext uri="{9D8B030D-6E8A-4147-A177-3AD203B41FA5}">
                      <a16:colId xmlns:a16="http://schemas.microsoft.com/office/drawing/2014/main" val="2817738883"/>
                    </a:ext>
                  </a:extLst>
                </a:gridCol>
              </a:tblGrid>
              <a:tr h="707571">
                <a:tc>
                  <a:txBody>
                    <a:bodyPr/>
                    <a:lstStyle/>
                    <a:p>
                      <a:pPr lvl="0">
                        <a:buNone/>
                      </a:pPr>
                      <a:r>
                        <a:rPr lang="en-US" sz="2000">
                          <a:effectLst/>
                        </a:rPr>
                        <a:t>As he ran across the road, the top </a:t>
                      </a:r>
                      <a:r>
                        <a:rPr lang="en-US" sz="2000" err="1">
                          <a:effectLst/>
                        </a:rPr>
                        <a:t>flavour</a:t>
                      </a:r>
                      <a:r>
                        <a:rPr lang="en-US" sz="2000">
                          <a:effectLst/>
                        </a:rPr>
                        <a:t> of his ice-cream toppled onto the road. In his desperation to catch it, he dropped the entire cone! </a:t>
                      </a:r>
                    </a:p>
                  </a:txBody>
                  <a:tcPr/>
                </a:tc>
                <a:extLst>
                  <a:ext uri="{0D108BD9-81ED-4DB2-BD59-A6C34878D82A}">
                    <a16:rowId xmlns:a16="http://schemas.microsoft.com/office/drawing/2014/main" val="1901047576"/>
                  </a:ext>
                </a:extLst>
              </a:tr>
              <a:tr h="707571">
                <a:tc>
                  <a:txBody>
                    <a:bodyPr/>
                    <a:lstStyle/>
                    <a:p>
                      <a:pPr lvl="0">
                        <a:buNone/>
                      </a:pPr>
                      <a:r>
                        <a:rPr lang="en-US" sz="2000">
                          <a:effectLst/>
                        </a:rPr>
                        <a:t>He looked in horror as his ice-cream slowly began to melt on the burning bitumen. </a:t>
                      </a:r>
                      <a:endParaRPr lang="en-US"/>
                    </a:p>
                  </a:txBody>
                  <a:tcPr/>
                </a:tc>
                <a:extLst>
                  <a:ext uri="{0D108BD9-81ED-4DB2-BD59-A6C34878D82A}">
                    <a16:rowId xmlns:a16="http://schemas.microsoft.com/office/drawing/2014/main" val="3621421768"/>
                  </a:ext>
                </a:extLst>
              </a:tr>
              <a:tr h="707571">
                <a:tc>
                  <a:txBody>
                    <a:bodyPr/>
                    <a:lstStyle/>
                    <a:p>
                      <a:pPr fontAlgn="base"/>
                      <a:r>
                        <a:rPr lang="en-US" sz="2000">
                          <a:effectLst/>
                        </a:rPr>
                        <a:t>Instinct to pick up</a:t>
                      </a:r>
                    </a:p>
                  </a:txBody>
                  <a:tcPr/>
                </a:tc>
                <a:extLst>
                  <a:ext uri="{0D108BD9-81ED-4DB2-BD59-A6C34878D82A}">
                    <a16:rowId xmlns:a16="http://schemas.microsoft.com/office/drawing/2014/main" val="1733260455"/>
                  </a:ext>
                </a:extLst>
              </a:tr>
              <a:tr h="707571">
                <a:tc>
                  <a:txBody>
                    <a:bodyPr/>
                    <a:lstStyle/>
                    <a:p>
                      <a:pPr fontAlgn="base"/>
                      <a:r>
                        <a:rPr lang="en-US" sz="2000">
                          <a:effectLst/>
                        </a:rPr>
                        <a:t>Horn + car comes</a:t>
                      </a:r>
                    </a:p>
                  </a:txBody>
                  <a:tcPr/>
                </a:tc>
                <a:extLst>
                  <a:ext uri="{0D108BD9-81ED-4DB2-BD59-A6C34878D82A}">
                    <a16:rowId xmlns:a16="http://schemas.microsoft.com/office/drawing/2014/main" val="16907990"/>
                  </a:ext>
                </a:extLst>
              </a:tr>
              <a:tr h="707570">
                <a:tc>
                  <a:txBody>
                    <a:bodyPr/>
                    <a:lstStyle/>
                    <a:p>
                      <a:pPr lvl="0">
                        <a:buNone/>
                      </a:pPr>
                      <a:r>
                        <a:rPr lang="en-US" sz="2000">
                          <a:effectLst/>
                        </a:rPr>
                        <a:t>Crushed </a:t>
                      </a:r>
                      <a:r>
                        <a:rPr lang="en-US" sz="2000" err="1">
                          <a:effectLst/>
                        </a:rPr>
                        <a:t>icecream</a:t>
                      </a:r>
                      <a:endParaRPr lang="en-US" sz="2000">
                        <a:effectLst/>
                      </a:endParaRPr>
                    </a:p>
                    <a:p>
                      <a:pPr lvl="0">
                        <a:buNone/>
                      </a:pPr>
                      <a:r>
                        <a:rPr lang="en-US" sz="2000">
                          <a:effectLst/>
                        </a:rPr>
                        <a:t>disappointed</a:t>
                      </a:r>
                    </a:p>
                  </a:txBody>
                  <a:tcPr/>
                </a:tc>
                <a:extLst>
                  <a:ext uri="{0D108BD9-81ED-4DB2-BD59-A6C34878D82A}">
                    <a16:rowId xmlns:a16="http://schemas.microsoft.com/office/drawing/2014/main" val="2898038678"/>
                  </a:ext>
                </a:extLst>
              </a:tr>
            </a:tbl>
          </a:graphicData>
        </a:graphic>
      </p:graphicFrame>
      <p:pic>
        <p:nvPicPr>
          <p:cNvPr id="13" name="Picture 6" descr="Diagram, table&#10;&#10;Description automatically generated">
            <a:extLst>
              <a:ext uri="{FF2B5EF4-FFF2-40B4-BE49-F238E27FC236}">
                <a16:creationId xmlns:a16="http://schemas.microsoft.com/office/drawing/2014/main" id="{4B294DAC-08E0-44DF-88A8-4D435D158C8A}"/>
              </a:ext>
            </a:extLst>
          </p:cNvPr>
          <p:cNvPicPr>
            <a:picLocks noChangeAspect="1"/>
          </p:cNvPicPr>
          <p:nvPr/>
        </p:nvPicPr>
        <p:blipFill rotWithShape="1">
          <a:blip r:embed="rId3"/>
          <a:srcRect l="1382" t="22109" r="-461" b="21166"/>
          <a:stretch/>
        </p:blipFill>
        <p:spPr>
          <a:xfrm>
            <a:off x="243934" y="2497597"/>
            <a:ext cx="2944522" cy="3602536"/>
          </a:xfrm>
          <a:prstGeom prst="rect">
            <a:avLst/>
          </a:prstGeom>
        </p:spPr>
      </p:pic>
      <p:sp>
        <p:nvSpPr>
          <p:cNvPr id="7" name="TextBox 6">
            <a:extLst>
              <a:ext uri="{FF2B5EF4-FFF2-40B4-BE49-F238E27FC236}">
                <a16:creationId xmlns:a16="http://schemas.microsoft.com/office/drawing/2014/main" id="{9509A975-2625-407B-B68C-A4CEE7EA60B5}"/>
              </a:ext>
            </a:extLst>
          </p:cNvPr>
          <p:cNvSpPr txBox="1"/>
          <p:nvPr/>
        </p:nvSpPr>
        <p:spPr>
          <a:xfrm>
            <a:off x="5277492" y="5537"/>
            <a:ext cx="6754482" cy="20313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b="1">
                <a:solidFill>
                  <a:srgbClr val="0070C0"/>
                </a:solidFill>
                <a:ea typeface="+mn-lt"/>
                <a:cs typeface="+mn-lt"/>
              </a:rPr>
              <a:t>Sentence(s) saying what character(s) think of doing.</a:t>
            </a:r>
            <a:endParaRPr lang="en-US">
              <a:solidFill>
                <a:srgbClr val="0070C0"/>
              </a:solidFill>
              <a:ea typeface="+mn-lt"/>
              <a:cs typeface="+mn-lt"/>
            </a:endParaRPr>
          </a:p>
          <a:p>
            <a:pPr defTabSz="914400">
              <a:defRPr/>
            </a:pPr>
            <a:endParaRPr lang="en-US">
              <a:ea typeface="+mn-lt"/>
              <a:cs typeface="+mn-lt"/>
            </a:endParaRPr>
          </a:p>
          <a:p>
            <a:pPr defTabSz="914400">
              <a:defRPr/>
            </a:pPr>
            <a:r>
              <a:rPr lang="en-US" b="1">
                <a:solidFill>
                  <a:schemeClr val="accent4"/>
                </a:solidFill>
                <a:ea typeface="+mn-lt"/>
                <a:cs typeface="+mn-lt"/>
              </a:rPr>
              <a:t>Sentence(s) telling what characters did from plan</a:t>
            </a:r>
            <a:r>
              <a:rPr lang="en-US">
                <a:solidFill>
                  <a:schemeClr val="accent4"/>
                </a:solidFill>
                <a:ea typeface="+mn-lt"/>
                <a:cs typeface="+mn-lt"/>
              </a:rPr>
              <a:t>  </a:t>
            </a:r>
            <a:r>
              <a:rPr lang="en-US">
                <a:solidFill>
                  <a:schemeClr val="accent4"/>
                </a:solidFill>
                <a:cs typeface="Calibri Light" panose="020F0302020204030204"/>
              </a:rPr>
              <a:t> </a:t>
            </a:r>
          </a:p>
          <a:p>
            <a:pPr defTabSz="914400">
              <a:defRPr/>
            </a:pPr>
            <a:endParaRPr lang="en-US">
              <a:solidFill>
                <a:schemeClr val="accent3"/>
              </a:solidFill>
              <a:cs typeface="Calibri Light" panose="020F0302020204030204"/>
            </a:endParaRPr>
          </a:p>
          <a:p>
            <a:pPr defTabSz="914400">
              <a:defRPr/>
            </a:pPr>
            <a:r>
              <a:rPr lang="en-AU" b="1">
                <a:solidFill>
                  <a:srgbClr val="00B050"/>
                </a:solidFill>
                <a:ea typeface="+mn-lt"/>
                <a:cs typeface="+mn-lt"/>
              </a:rPr>
              <a:t>Sentence(s) telling  what happened because of the attempt </a:t>
            </a:r>
          </a:p>
          <a:p>
            <a:pPr defTabSz="914400">
              <a:defRPr/>
            </a:pPr>
            <a:endParaRPr lang="en-AU">
              <a:solidFill>
                <a:srgbClr val="00B050"/>
              </a:solidFill>
              <a:ea typeface="+mn-lt"/>
              <a:cs typeface="+mn-lt"/>
            </a:endParaRPr>
          </a:p>
          <a:p>
            <a:pPr defTabSz="914400">
              <a:defRPr/>
            </a:pPr>
            <a:r>
              <a:rPr lang="en-AU" b="1">
                <a:solidFill>
                  <a:srgbClr val="00B050"/>
                </a:solidFill>
                <a:ea typeface="+mn-lt"/>
                <a:cs typeface="+mn-lt"/>
              </a:rPr>
              <a:t>Sentence (s) saying how the consequence makes the character(s) feel</a:t>
            </a:r>
            <a:r>
              <a:rPr lang="en-AU">
                <a:solidFill>
                  <a:srgbClr val="00B050"/>
                </a:solidFill>
                <a:ea typeface="+mn-lt"/>
                <a:cs typeface="+mn-lt"/>
              </a:rPr>
              <a:t> </a:t>
            </a:r>
            <a:endParaRPr lang="en-AU">
              <a:solidFill>
                <a:srgbClr val="00B050"/>
              </a:solidFill>
            </a:endParaRPr>
          </a:p>
        </p:txBody>
      </p:sp>
    </p:spTree>
    <p:extLst>
      <p:ext uri="{BB962C8B-B14F-4D97-AF65-F5344CB8AC3E}">
        <p14:creationId xmlns:p14="http://schemas.microsoft.com/office/powerpoint/2010/main" val="1382837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4135" y="-449373"/>
            <a:ext cx="11448510" cy="2492084"/>
          </a:xfrm>
        </p:spPr>
        <p:txBody>
          <a:bodyPr>
            <a:normAutofit/>
          </a:bodyPr>
          <a:lstStyle/>
          <a:p>
            <a:r>
              <a:rPr lang="en-AU">
                <a:latin typeface="KG HAPPY"/>
              </a:rPr>
              <a:t>Writing the </a:t>
            </a:r>
            <a:br>
              <a:rPr lang="en-AU">
                <a:latin typeface="KG HAPPY"/>
              </a:rPr>
            </a:br>
            <a:r>
              <a:rPr lang="en-AU">
                <a:latin typeface="KG HAPPY"/>
              </a:rPr>
              <a:t>PL.A.C.E</a:t>
            </a:r>
            <a:endParaRPr lang="en-AU">
              <a:latin typeface="KG HAPPY" panose="02000000000000000000" pitchFamily="2" charset="0"/>
            </a:endParaRPr>
          </a:p>
        </p:txBody>
      </p:sp>
      <p:graphicFrame>
        <p:nvGraphicFramePr>
          <p:cNvPr id="9" name="Table 8">
            <a:extLst>
              <a:ext uri="{FF2B5EF4-FFF2-40B4-BE49-F238E27FC236}">
                <a16:creationId xmlns:a16="http://schemas.microsoft.com/office/drawing/2014/main" id="{D425CD0C-B0D6-43F5-921D-9A789F219866}"/>
              </a:ext>
            </a:extLst>
          </p:cNvPr>
          <p:cNvGraphicFramePr>
            <a:graphicFrameLocks noGrp="1"/>
          </p:cNvGraphicFramePr>
          <p:nvPr>
            <p:extLst>
              <p:ext uri="{D42A27DB-BD31-4B8C-83A1-F6EECF244321}">
                <p14:modId xmlns:p14="http://schemas.microsoft.com/office/powerpoint/2010/main" val="2007693876"/>
              </p:ext>
            </p:extLst>
          </p:nvPr>
        </p:nvGraphicFramePr>
        <p:xfrm>
          <a:off x="3116802" y="2367737"/>
          <a:ext cx="8558299" cy="3836123"/>
        </p:xfrm>
        <a:graphic>
          <a:graphicData uri="http://schemas.openxmlformats.org/drawingml/2006/table">
            <a:tbl>
              <a:tblPr firstRow="1" bandRow="1">
                <a:tableStyleId>{5940675A-B579-460E-94D1-54222C63F5DA}</a:tableStyleId>
              </a:tblPr>
              <a:tblGrid>
                <a:gridCol w="8558299">
                  <a:extLst>
                    <a:ext uri="{9D8B030D-6E8A-4147-A177-3AD203B41FA5}">
                      <a16:colId xmlns:a16="http://schemas.microsoft.com/office/drawing/2014/main" val="2817738883"/>
                    </a:ext>
                  </a:extLst>
                </a:gridCol>
              </a:tblGrid>
              <a:tr h="707571">
                <a:tc>
                  <a:txBody>
                    <a:bodyPr/>
                    <a:lstStyle/>
                    <a:p>
                      <a:pPr lvl="0">
                        <a:buNone/>
                      </a:pPr>
                      <a:r>
                        <a:rPr lang="en-AU" sz="2000" b="0" i="0" u="none" strike="noStrike" noProof="0">
                          <a:effectLst/>
                          <a:latin typeface="Calibri Light"/>
                        </a:rPr>
                        <a:t>Whilst handing out the bananas to feed the monkeys, she notices there is one banana left in the bucket. She turns back to realise that the gate never clicked shut, which can only mean one thing. </a:t>
                      </a:r>
                    </a:p>
                  </a:txBody>
                  <a:tcPr/>
                </a:tc>
                <a:extLst>
                  <a:ext uri="{0D108BD9-81ED-4DB2-BD59-A6C34878D82A}">
                    <a16:rowId xmlns:a16="http://schemas.microsoft.com/office/drawing/2014/main" val="1901047576"/>
                  </a:ext>
                </a:extLst>
              </a:tr>
              <a:tr h="707571">
                <a:tc>
                  <a:txBody>
                    <a:bodyPr/>
                    <a:lstStyle/>
                    <a:p>
                      <a:pPr lvl="0">
                        <a:buNone/>
                      </a:pPr>
                      <a:r>
                        <a:rPr lang="en-AU" sz="2000" b="0" i="0" u="none" strike="noStrike" noProof="0">
                          <a:effectLst/>
                          <a:latin typeface="Calibri Light"/>
                        </a:rPr>
                        <a:t>A sea of shock and panic washed over her as she realised the monkey had escaped.</a:t>
                      </a:r>
                      <a:endParaRPr lang="en-US"/>
                    </a:p>
                  </a:txBody>
                  <a:tcPr/>
                </a:tc>
                <a:extLst>
                  <a:ext uri="{0D108BD9-81ED-4DB2-BD59-A6C34878D82A}">
                    <a16:rowId xmlns:a16="http://schemas.microsoft.com/office/drawing/2014/main" val="3621421768"/>
                  </a:ext>
                </a:extLst>
              </a:tr>
              <a:tr h="707571">
                <a:tc>
                  <a:txBody>
                    <a:bodyPr/>
                    <a:lstStyle/>
                    <a:p>
                      <a:pPr fontAlgn="base"/>
                      <a:endParaRPr lang="en-US" sz="2000">
                        <a:effectLst/>
                      </a:endParaRPr>
                    </a:p>
                  </a:txBody>
                  <a:tcPr/>
                </a:tc>
                <a:extLst>
                  <a:ext uri="{0D108BD9-81ED-4DB2-BD59-A6C34878D82A}">
                    <a16:rowId xmlns:a16="http://schemas.microsoft.com/office/drawing/2014/main" val="1733260455"/>
                  </a:ext>
                </a:extLst>
              </a:tr>
              <a:tr h="707571">
                <a:tc>
                  <a:txBody>
                    <a:bodyPr/>
                    <a:lstStyle/>
                    <a:p>
                      <a:pPr fontAlgn="base"/>
                      <a:endParaRPr lang="en-US" sz="2000">
                        <a:effectLst/>
                      </a:endParaRPr>
                    </a:p>
                  </a:txBody>
                  <a:tcPr/>
                </a:tc>
                <a:extLst>
                  <a:ext uri="{0D108BD9-81ED-4DB2-BD59-A6C34878D82A}">
                    <a16:rowId xmlns:a16="http://schemas.microsoft.com/office/drawing/2014/main" val="16907990"/>
                  </a:ext>
                </a:extLst>
              </a:tr>
              <a:tr h="707570">
                <a:tc>
                  <a:txBody>
                    <a:bodyPr/>
                    <a:lstStyle/>
                    <a:p>
                      <a:pPr lvl="0">
                        <a:buNone/>
                      </a:pPr>
                      <a:endParaRPr lang="en-US" sz="2000">
                        <a:effectLst/>
                      </a:endParaRPr>
                    </a:p>
                  </a:txBody>
                  <a:tcPr/>
                </a:tc>
                <a:extLst>
                  <a:ext uri="{0D108BD9-81ED-4DB2-BD59-A6C34878D82A}">
                    <a16:rowId xmlns:a16="http://schemas.microsoft.com/office/drawing/2014/main" val="2898038678"/>
                  </a:ext>
                </a:extLst>
              </a:tr>
            </a:tbl>
          </a:graphicData>
        </a:graphic>
      </p:graphicFrame>
      <p:pic>
        <p:nvPicPr>
          <p:cNvPr id="13" name="Picture 6" descr="Diagram, table&#10;&#10;Description automatically generated">
            <a:extLst>
              <a:ext uri="{FF2B5EF4-FFF2-40B4-BE49-F238E27FC236}">
                <a16:creationId xmlns:a16="http://schemas.microsoft.com/office/drawing/2014/main" id="{4B294DAC-08E0-44DF-88A8-4D435D158C8A}"/>
              </a:ext>
            </a:extLst>
          </p:cNvPr>
          <p:cNvPicPr>
            <a:picLocks noChangeAspect="1"/>
          </p:cNvPicPr>
          <p:nvPr/>
        </p:nvPicPr>
        <p:blipFill rotWithShape="1">
          <a:blip r:embed="rId3"/>
          <a:srcRect l="1382" t="22109" r="-461" b="21166"/>
          <a:stretch/>
        </p:blipFill>
        <p:spPr>
          <a:xfrm>
            <a:off x="-481" y="2569483"/>
            <a:ext cx="3160182" cy="3789442"/>
          </a:xfrm>
          <a:prstGeom prst="rect">
            <a:avLst/>
          </a:prstGeom>
        </p:spPr>
      </p:pic>
      <p:sp>
        <p:nvSpPr>
          <p:cNvPr id="7" name="TextBox 6">
            <a:extLst>
              <a:ext uri="{FF2B5EF4-FFF2-40B4-BE49-F238E27FC236}">
                <a16:creationId xmlns:a16="http://schemas.microsoft.com/office/drawing/2014/main" id="{9509A975-2625-407B-B68C-A4CEE7EA60B5}"/>
              </a:ext>
            </a:extLst>
          </p:cNvPr>
          <p:cNvSpPr txBox="1"/>
          <p:nvPr/>
        </p:nvSpPr>
        <p:spPr>
          <a:xfrm>
            <a:off x="5277492" y="5537"/>
            <a:ext cx="6754482" cy="20313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b="1">
                <a:solidFill>
                  <a:srgbClr val="0070C0"/>
                </a:solidFill>
                <a:ea typeface="+mn-lt"/>
                <a:cs typeface="+mn-lt"/>
              </a:rPr>
              <a:t>Sentence(s) saying what character(s) think of doing.</a:t>
            </a:r>
            <a:endParaRPr lang="en-US">
              <a:solidFill>
                <a:srgbClr val="0070C0"/>
              </a:solidFill>
              <a:ea typeface="+mn-lt"/>
              <a:cs typeface="+mn-lt"/>
            </a:endParaRPr>
          </a:p>
          <a:p>
            <a:pPr defTabSz="914400">
              <a:defRPr/>
            </a:pPr>
            <a:endParaRPr lang="en-US">
              <a:ea typeface="+mn-lt"/>
              <a:cs typeface="+mn-lt"/>
            </a:endParaRPr>
          </a:p>
          <a:p>
            <a:pPr defTabSz="914400">
              <a:defRPr/>
            </a:pPr>
            <a:r>
              <a:rPr lang="en-US" b="1">
                <a:solidFill>
                  <a:schemeClr val="accent4"/>
                </a:solidFill>
                <a:ea typeface="+mn-lt"/>
                <a:cs typeface="+mn-lt"/>
              </a:rPr>
              <a:t>Sentence(s) telling what characters did from plan</a:t>
            </a:r>
            <a:r>
              <a:rPr lang="en-US">
                <a:solidFill>
                  <a:schemeClr val="accent4"/>
                </a:solidFill>
                <a:ea typeface="+mn-lt"/>
                <a:cs typeface="+mn-lt"/>
              </a:rPr>
              <a:t>   </a:t>
            </a:r>
          </a:p>
          <a:p>
            <a:pPr defTabSz="914400">
              <a:defRPr/>
            </a:pPr>
            <a:endParaRPr lang="en-US">
              <a:ea typeface="+mn-lt"/>
              <a:cs typeface="+mn-lt"/>
            </a:endParaRPr>
          </a:p>
          <a:p>
            <a:pPr defTabSz="914400">
              <a:defRPr/>
            </a:pPr>
            <a:r>
              <a:rPr lang="en-AU" b="1">
                <a:solidFill>
                  <a:srgbClr val="00B050"/>
                </a:solidFill>
                <a:ea typeface="+mn-lt"/>
                <a:cs typeface="+mn-lt"/>
              </a:rPr>
              <a:t>Sentence(s) telling  what happened because of the attempt </a:t>
            </a:r>
            <a:endParaRPr lang="en-US">
              <a:solidFill>
                <a:srgbClr val="00B050"/>
              </a:solidFill>
              <a:ea typeface="+mn-lt"/>
              <a:cs typeface="+mn-lt"/>
            </a:endParaRPr>
          </a:p>
          <a:p>
            <a:pPr defTabSz="914400">
              <a:defRPr/>
            </a:pPr>
            <a:endParaRPr lang="en-AU">
              <a:ea typeface="+mn-lt"/>
              <a:cs typeface="+mn-lt"/>
            </a:endParaRPr>
          </a:p>
          <a:p>
            <a:pPr defTabSz="914400">
              <a:defRPr/>
            </a:pPr>
            <a:r>
              <a:rPr lang="en-AU" b="1">
                <a:solidFill>
                  <a:srgbClr val="00B050"/>
                </a:solidFill>
                <a:ea typeface="+mn-lt"/>
                <a:cs typeface="+mn-lt"/>
              </a:rPr>
              <a:t>Sentence (s) saying how the consequence makes the character(s) feel</a:t>
            </a:r>
            <a:r>
              <a:rPr lang="en-AU">
                <a:solidFill>
                  <a:srgbClr val="00B050"/>
                </a:solidFill>
                <a:ea typeface="+mn-lt"/>
                <a:cs typeface="+mn-lt"/>
              </a:rPr>
              <a:t> </a:t>
            </a:r>
            <a:endParaRPr lang="en-AU">
              <a:solidFill>
                <a:srgbClr val="00B050"/>
              </a:solidFill>
            </a:endParaRPr>
          </a:p>
        </p:txBody>
      </p:sp>
    </p:spTree>
    <p:extLst>
      <p:ext uri="{BB962C8B-B14F-4D97-AF65-F5344CB8AC3E}">
        <p14:creationId xmlns:p14="http://schemas.microsoft.com/office/powerpoint/2010/main" val="3061443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Your task today</a:t>
            </a:r>
            <a:endParaRPr lang="en-US"/>
          </a:p>
        </p:txBody>
      </p:sp>
      <p:graphicFrame>
        <p:nvGraphicFramePr>
          <p:cNvPr id="9" name="Table 8">
            <a:extLst>
              <a:ext uri="{FF2B5EF4-FFF2-40B4-BE49-F238E27FC236}">
                <a16:creationId xmlns:a16="http://schemas.microsoft.com/office/drawing/2014/main" id="{D425CD0C-B0D6-43F5-921D-9A789F219866}"/>
              </a:ext>
            </a:extLst>
          </p:cNvPr>
          <p:cNvGraphicFramePr>
            <a:graphicFrameLocks noGrp="1"/>
          </p:cNvGraphicFramePr>
          <p:nvPr>
            <p:extLst>
              <p:ext uri="{D42A27DB-BD31-4B8C-83A1-F6EECF244321}">
                <p14:modId xmlns:p14="http://schemas.microsoft.com/office/powerpoint/2010/main" val="2701545372"/>
              </p:ext>
            </p:extLst>
          </p:nvPr>
        </p:nvGraphicFramePr>
        <p:xfrm>
          <a:off x="3289331" y="3043472"/>
          <a:ext cx="1660103" cy="2315184"/>
        </p:xfrm>
        <a:graphic>
          <a:graphicData uri="http://schemas.openxmlformats.org/drawingml/2006/table">
            <a:tbl>
              <a:tblPr firstRow="1" bandRow="1">
                <a:tableStyleId>{5940675A-B579-460E-94D1-54222C63F5DA}</a:tableStyleId>
              </a:tblPr>
              <a:tblGrid>
                <a:gridCol w="1660103">
                  <a:extLst>
                    <a:ext uri="{9D8B030D-6E8A-4147-A177-3AD203B41FA5}">
                      <a16:colId xmlns:a16="http://schemas.microsoft.com/office/drawing/2014/main" val="2817738883"/>
                    </a:ext>
                  </a:extLst>
                </a:gridCol>
              </a:tblGrid>
              <a:tr h="771728">
                <a:tc>
                  <a:txBody>
                    <a:bodyPr/>
                    <a:lstStyle/>
                    <a:p>
                      <a:pPr fontAlgn="base"/>
                      <a:endParaRPr lang="en-US" sz="2000">
                        <a:effectLst/>
                      </a:endParaRPr>
                    </a:p>
                  </a:txBody>
                  <a:tcPr/>
                </a:tc>
                <a:extLst>
                  <a:ext uri="{0D108BD9-81ED-4DB2-BD59-A6C34878D82A}">
                    <a16:rowId xmlns:a16="http://schemas.microsoft.com/office/drawing/2014/main" val="1901047576"/>
                  </a:ext>
                </a:extLst>
              </a:tr>
              <a:tr h="771728">
                <a:tc>
                  <a:txBody>
                    <a:bodyPr/>
                    <a:lstStyle/>
                    <a:p>
                      <a:pPr fontAlgn="base"/>
                      <a:endParaRPr lang="en-US" sz="2000">
                        <a:effectLst/>
                      </a:endParaRPr>
                    </a:p>
                  </a:txBody>
                  <a:tcPr/>
                </a:tc>
                <a:extLst>
                  <a:ext uri="{0D108BD9-81ED-4DB2-BD59-A6C34878D82A}">
                    <a16:rowId xmlns:a16="http://schemas.microsoft.com/office/drawing/2014/main" val="3621421768"/>
                  </a:ext>
                </a:extLst>
              </a:tr>
              <a:tr h="771728">
                <a:tc>
                  <a:txBody>
                    <a:bodyPr/>
                    <a:lstStyle/>
                    <a:p>
                      <a:pPr fontAlgn="base"/>
                      <a:endParaRPr lang="en-US" sz="2000">
                        <a:effectLst/>
                      </a:endParaRPr>
                    </a:p>
                  </a:txBody>
                  <a:tcPr/>
                </a:tc>
                <a:extLst>
                  <a:ext uri="{0D108BD9-81ED-4DB2-BD59-A6C34878D82A}">
                    <a16:rowId xmlns:a16="http://schemas.microsoft.com/office/drawing/2014/main" val="1733260455"/>
                  </a:ext>
                </a:extLst>
              </a:tr>
            </a:tbl>
          </a:graphicData>
        </a:graphic>
      </p:graphicFrame>
      <p:pic>
        <p:nvPicPr>
          <p:cNvPr id="13" name="Picture 6" descr="Diagram, table&#10;&#10;Description automatically generated">
            <a:extLst>
              <a:ext uri="{FF2B5EF4-FFF2-40B4-BE49-F238E27FC236}">
                <a16:creationId xmlns:a16="http://schemas.microsoft.com/office/drawing/2014/main" id="{4B294DAC-08E0-44DF-88A8-4D435D158C8A}"/>
              </a:ext>
            </a:extLst>
          </p:cNvPr>
          <p:cNvPicPr>
            <a:picLocks noChangeAspect="1"/>
          </p:cNvPicPr>
          <p:nvPr/>
        </p:nvPicPr>
        <p:blipFill rotWithShape="1">
          <a:blip r:embed="rId3"/>
          <a:srcRect l="1734" t="43180" r="-922" b="21191"/>
          <a:stretch/>
        </p:blipFill>
        <p:spPr>
          <a:xfrm>
            <a:off x="211778" y="3037605"/>
            <a:ext cx="3091694" cy="2371100"/>
          </a:xfrm>
          <a:prstGeom prst="rect">
            <a:avLst/>
          </a:prstGeom>
        </p:spPr>
      </p:pic>
      <p:sp>
        <p:nvSpPr>
          <p:cNvPr id="3" name="Content Placeholder 2">
            <a:extLst>
              <a:ext uri="{FF2B5EF4-FFF2-40B4-BE49-F238E27FC236}">
                <a16:creationId xmlns:a16="http://schemas.microsoft.com/office/drawing/2014/main" id="{C93A5B9B-B9F7-4A07-B7BD-167A38BB6D91}"/>
              </a:ext>
            </a:extLst>
          </p:cNvPr>
          <p:cNvSpPr>
            <a:spLocks noGrp="1"/>
          </p:cNvSpPr>
          <p:nvPr>
            <p:ph idx="1"/>
          </p:nvPr>
        </p:nvSpPr>
        <p:spPr>
          <a:xfrm>
            <a:off x="216581" y="1450962"/>
            <a:ext cx="7905178" cy="3176714"/>
          </a:xfrm>
        </p:spPr>
        <p:txBody>
          <a:bodyPr vert="horz" lIns="91440" tIns="45720" rIns="91440" bIns="45720" rtlCol="0" anchor="t">
            <a:noAutofit/>
          </a:bodyPr>
          <a:lstStyle/>
          <a:p>
            <a:r>
              <a:rPr lang="en-AU">
                <a:cs typeface="Calibri Light"/>
              </a:rPr>
              <a:t>Using the prompt, plan and write the PL.A.C.E of your narrative following the guided format.</a:t>
            </a:r>
          </a:p>
        </p:txBody>
      </p:sp>
      <p:pic>
        <p:nvPicPr>
          <p:cNvPr id="5" name="Picture 5" descr="A picture containing graphical user interface&#10;&#10;Description automatically generated">
            <a:extLst>
              <a:ext uri="{FF2B5EF4-FFF2-40B4-BE49-F238E27FC236}">
                <a16:creationId xmlns:a16="http://schemas.microsoft.com/office/drawing/2014/main" id="{20BFD0B9-5AB5-4981-9865-9CFEE366B69A}"/>
              </a:ext>
            </a:extLst>
          </p:cNvPr>
          <p:cNvPicPr>
            <a:picLocks noChangeAspect="1"/>
          </p:cNvPicPr>
          <p:nvPr/>
        </p:nvPicPr>
        <p:blipFill>
          <a:blip r:embed="rId4"/>
          <a:stretch>
            <a:fillRect/>
          </a:stretch>
        </p:blipFill>
        <p:spPr>
          <a:xfrm>
            <a:off x="5240727" y="2610838"/>
            <a:ext cx="4657904" cy="3879191"/>
          </a:xfrm>
          <a:prstGeom prst="rect">
            <a:avLst/>
          </a:prstGeom>
        </p:spPr>
      </p:pic>
      <p:sp>
        <p:nvSpPr>
          <p:cNvPr id="7" name="TextBox 6">
            <a:extLst>
              <a:ext uri="{FF2B5EF4-FFF2-40B4-BE49-F238E27FC236}">
                <a16:creationId xmlns:a16="http://schemas.microsoft.com/office/drawing/2014/main" id="{D52674BE-5CE7-466C-9654-A01128699807}"/>
              </a:ext>
            </a:extLst>
          </p:cNvPr>
          <p:cNvSpPr txBox="1"/>
          <p:nvPr/>
        </p:nvSpPr>
        <p:spPr>
          <a:xfrm>
            <a:off x="8354246" y="192443"/>
            <a:ext cx="3591465" cy="2462213"/>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sz="1400" b="1">
                <a:solidFill>
                  <a:srgbClr val="0070C0"/>
                </a:solidFill>
                <a:ea typeface="+mn-lt"/>
                <a:cs typeface="+mn-lt"/>
              </a:rPr>
              <a:t>Sentence(s) saying what character(s) think of doing.</a:t>
            </a:r>
            <a:endParaRPr lang="en-US" sz="1400">
              <a:ea typeface="+mn-lt"/>
              <a:cs typeface="+mn-lt"/>
            </a:endParaRPr>
          </a:p>
          <a:p>
            <a:pPr defTabSz="914400">
              <a:defRPr/>
            </a:pPr>
            <a:endParaRPr lang="en-US" sz="1400">
              <a:ea typeface="+mn-lt"/>
              <a:cs typeface="+mn-lt"/>
            </a:endParaRPr>
          </a:p>
          <a:p>
            <a:pPr defTabSz="914400">
              <a:defRPr/>
            </a:pPr>
            <a:r>
              <a:rPr lang="en-US" sz="1400" b="1">
                <a:solidFill>
                  <a:schemeClr val="accent4"/>
                </a:solidFill>
                <a:ea typeface="+mn-lt"/>
                <a:cs typeface="+mn-lt"/>
              </a:rPr>
              <a:t>Sentence(s) telling what characters did from plan</a:t>
            </a:r>
            <a:r>
              <a:rPr lang="en-US" sz="1400">
                <a:solidFill>
                  <a:schemeClr val="accent4"/>
                </a:solidFill>
                <a:ea typeface="+mn-lt"/>
                <a:cs typeface="+mn-lt"/>
              </a:rPr>
              <a:t>   </a:t>
            </a:r>
          </a:p>
          <a:p>
            <a:pPr defTabSz="914400">
              <a:defRPr/>
            </a:pPr>
            <a:endParaRPr lang="en-US" sz="1400">
              <a:ea typeface="+mn-lt"/>
              <a:cs typeface="+mn-lt"/>
            </a:endParaRPr>
          </a:p>
          <a:p>
            <a:pPr defTabSz="914400">
              <a:defRPr/>
            </a:pPr>
            <a:r>
              <a:rPr lang="en-AU" sz="1400" b="1">
                <a:solidFill>
                  <a:srgbClr val="00B050"/>
                </a:solidFill>
                <a:ea typeface="+mn-lt"/>
                <a:cs typeface="+mn-lt"/>
              </a:rPr>
              <a:t>Sentence(s) telling  what happened because of the attempt </a:t>
            </a:r>
            <a:endParaRPr lang="en-US" sz="1400">
              <a:ea typeface="+mn-lt"/>
              <a:cs typeface="+mn-lt"/>
            </a:endParaRPr>
          </a:p>
          <a:p>
            <a:pPr defTabSz="914400">
              <a:defRPr/>
            </a:pPr>
            <a:endParaRPr lang="en-AU" sz="1400">
              <a:ea typeface="+mn-lt"/>
              <a:cs typeface="+mn-lt"/>
            </a:endParaRPr>
          </a:p>
          <a:p>
            <a:pPr defTabSz="914400">
              <a:defRPr/>
            </a:pPr>
            <a:r>
              <a:rPr lang="en-AU" sz="1400" b="1">
                <a:solidFill>
                  <a:srgbClr val="00B050"/>
                </a:solidFill>
                <a:ea typeface="+mn-lt"/>
                <a:cs typeface="+mn-lt"/>
              </a:rPr>
              <a:t>Sentence (s) saying how the consequence makes the character(s) feel</a:t>
            </a:r>
            <a:r>
              <a:rPr lang="en-AU" sz="1400">
                <a:solidFill>
                  <a:srgbClr val="00B050"/>
                </a:solidFill>
                <a:ea typeface="+mn-lt"/>
                <a:cs typeface="+mn-lt"/>
              </a:rPr>
              <a:t> </a:t>
            </a:r>
            <a:endParaRPr lang="en-AU">
              <a:solidFill>
                <a:srgbClr val="00B050"/>
              </a:solidFill>
            </a:endParaRPr>
          </a:p>
        </p:txBody>
      </p:sp>
    </p:spTree>
    <p:extLst>
      <p:ext uri="{BB962C8B-B14F-4D97-AF65-F5344CB8AC3E}">
        <p14:creationId xmlns:p14="http://schemas.microsoft.com/office/powerpoint/2010/main" val="1580948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B5E5-F430-479F-91FD-6CD0824C77CC}"/>
              </a:ext>
            </a:extLst>
          </p:cNvPr>
          <p:cNvSpPr>
            <a:spLocks noGrp="1"/>
          </p:cNvSpPr>
          <p:nvPr>
            <p:ph type="title"/>
          </p:nvPr>
        </p:nvSpPr>
        <p:spPr>
          <a:xfrm>
            <a:off x="676656" y="492760"/>
            <a:ext cx="9875520" cy="1356360"/>
          </a:xfrm>
        </p:spPr>
        <p:txBody>
          <a:bodyPr>
            <a:normAutofit/>
          </a:bodyPr>
          <a:lstStyle/>
          <a:p>
            <a:r>
              <a:rPr lang="en-US" sz="6000">
                <a:latin typeface="KG HAPPY" panose="02000000000000000000" pitchFamily="2" charset="0"/>
              </a:rPr>
              <a:t>Reflection</a:t>
            </a:r>
            <a:endParaRPr lang="en-US" sz="6000">
              <a:latin typeface="KG HAPPY" panose="02000000000000000000" pitchFamily="2" charset="0"/>
              <a:cs typeface="Calibri Light"/>
            </a:endParaRPr>
          </a:p>
        </p:txBody>
      </p:sp>
      <p:sp>
        <p:nvSpPr>
          <p:cNvPr id="6" name="Content Placeholder 5">
            <a:extLst>
              <a:ext uri="{FF2B5EF4-FFF2-40B4-BE49-F238E27FC236}">
                <a16:creationId xmlns:a16="http://schemas.microsoft.com/office/drawing/2014/main" id="{F84A49F2-621F-4A4E-A062-DBEA21F7F608}"/>
              </a:ext>
            </a:extLst>
          </p:cNvPr>
          <p:cNvSpPr>
            <a:spLocks noGrp="1"/>
          </p:cNvSpPr>
          <p:nvPr>
            <p:ph idx="1"/>
          </p:nvPr>
        </p:nvSpPr>
        <p:spPr/>
        <p:txBody>
          <a:bodyPr vert="horz" lIns="91440" tIns="45720" rIns="91440" bIns="45720" rtlCol="0" anchor="t">
            <a:normAutofit/>
          </a:bodyPr>
          <a:lstStyle/>
          <a:p>
            <a:endParaRPr lang="en-US">
              <a:cs typeface="Calibri Light"/>
            </a:endParaRPr>
          </a:p>
          <a:p>
            <a:endParaRPr lang="en-US">
              <a:cs typeface="Calibri Light"/>
            </a:endParaRPr>
          </a:p>
          <a:p>
            <a:endParaRPr lang="en-US">
              <a:cs typeface="Calibri Light"/>
            </a:endParaRPr>
          </a:p>
        </p:txBody>
      </p:sp>
      <p:sp>
        <p:nvSpPr>
          <p:cNvPr id="4" name="Content Placeholder 2">
            <a:extLst>
              <a:ext uri="{FF2B5EF4-FFF2-40B4-BE49-F238E27FC236}">
                <a16:creationId xmlns:a16="http://schemas.microsoft.com/office/drawing/2014/main" id="{56B1B7F4-D715-4629-96A2-87D0DF019EF6}"/>
              </a:ext>
            </a:extLst>
          </p:cNvPr>
          <p:cNvSpPr txBox="1">
            <a:spLocks/>
          </p:cNvSpPr>
          <p:nvPr/>
        </p:nvSpPr>
        <p:spPr>
          <a:xfrm>
            <a:off x="812800" y="1849120"/>
            <a:ext cx="10365631" cy="4399280"/>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5720" indent="0">
              <a:buFont typeface="Arial" pitchFamily="34" charset="0"/>
              <a:buNone/>
            </a:pPr>
            <a:endParaRPr lang="en-US" sz="3200">
              <a:solidFill>
                <a:schemeClr val="tx1"/>
              </a:solidFill>
              <a:cs typeface="Calibri Light"/>
            </a:endParaRPr>
          </a:p>
        </p:txBody>
      </p:sp>
      <p:sp>
        <p:nvSpPr>
          <p:cNvPr id="3" name="Content Placeholder 2">
            <a:extLst>
              <a:ext uri="{FF2B5EF4-FFF2-40B4-BE49-F238E27FC236}">
                <a16:creationId xmlns:a16="http://schemas.microsoft.com/office/drawing/2014/main" id="{8A465653-0C74-424D-AF82-18FA36DB90B3}"/>
              </a:ext>
            </a:extLst>
          </p:cNvPr>
          <p:cNvSpPr txBox="1">
            <a:spLocks/>
          </p:cNvSpPr>
          <p:nvPr/>
        </p:nvSpPr>
        <p:spPr>
          <a:xfrm>
            <a:off x="561637" y="2169831"/>
            <a:ext cx="11213800" cy="3766185"/>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pPr>
            <a:r>
              <a:rPr lang="en-AU" sz="6000">
                <a:solidFill>
                  <a:schemeClr val="tx1"/>
                </a:solidFill>
                <a:cs typeface="Calibri Light"/>
              </a:rPr>
              <a:t>With another group, share your plan, attempt, consequence and feeling. </a:t>
            </a:r>
            <a:endParaRPr lang="en-US" sz="5400">
              <a:solidFill>
                <a:schemeClr val="tx1"/>
              </a:solidFill>
              <a:cs typeface="Calibri Light" panose="020F0302020204030204"/>
            </a:endParaRPr>
          </a:p>
        </p:txBody>
      </p:sp>
    </p:spTree>
    <p:extLst>
      <p:ext uri="{BB962C8B-B14F-4D97-AF65-F5344CB8AC3E}">
        <p14:creationId xmlns:p14="http://schemas.microsoft.com/office/powerpoint/2010/main" val="4047718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5E43-A8BD-4C20-B83C-E689757C3951}"/>
              </a:ext>
            </a:extLst>
          </p:cNvPr>
          <p:cNvSpPr>
            <a:spLocks noGrp="1"/>
          </p:cNvSpPr>
          <p:nvPr>
            <p:ph type="ctrTitle"/>
          </p:nvPr>
        </p:nvSpPr>
        <p:spPr/>
        <p:txBody>
          <a:bodyPr/>
          <a:lstStyle/>
          <a:p>
            <a:r>
              <a:rPr lang="en-AU">
                <a:latin typeface="KG HAPPY" panose="02000000000000000000" pitchFamily="2" charset="0"/>
              </a:rPr>
              <a:t>Writing</a:t>
            </a:r>
          </a:p>
        </p:txBody>
      </p:sp>
      <p:sp>
        <p:nvSpPr>
          <p:cNvPr id="3" name="Subtitle 2">
            <a:extLst>
              <a:ext uri="{FF2B5EF4-FFF2-40B4-BE49-F238E27FC236}">
                <a16:creationId xmlns:a16="http://schemas.microsoft.com/office/drawing/2014/main" id="{AB6700C6-A7D6-4B67-9128-4039B9405D64}"/>
              </a:ext>
            </a:extLst>
          </p:cNvPr>
          <p:cNvSpPr>
            <a:spLocks noGrp="1"/>
          </p:cNvSpPr>
          <p:nvPr>
            <p:ph type="subTitle" idx="1"/>
          </p:nvPr>
        </p:nvSpPr>
        <p:spPr/>
        <p:txBody>
          <a:bodyPr vert="horz" lIns="91440" tIns="45720" rIns="91440" bIns="45720" rtlCol="0" anchor="t">
            <a:normAutofit/>
          </a:bodyPr>
          <a:lstStyle/>
          <a:p>
            <a:r>
              <a:rPr lang="en-AU">
                <a:cs typeface="Calibri Light"/>
              </a:rPr>
              <a:t>Session 3 Week 10</a:t>
            </a:r>
          </a:p>
        </p:txBody>
      </p:sp>
    </p:spTree>
    <p:extLst>
      <p:ext uri="{BB962C8B-B14F-4D97-AF65-F5344CB8AC3E}">
        <p14:creationId xmlns:p14="http://schemas.microsoft.com/office/powerpoint/2010/main" val="1581532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173448" y="295973"/>
            <a:ext cx="10772775" cy="1658198"/>
          </a:xfrm>
        </p:spPr>
        <p:txBody>
          <a:bodyPr/>
          <a:lstStyle/>
          <a:p>
            <a:r>
              <a:rPr lang="en-AU">
                <a:latin typeface="KG HAPPY" panose="02000000000000000000" pitchFamily="2" charset="0"/>
              </a:rPr>
              <a:t>Activating Prior Knowledge</a:t>
            </a:r>
          </a:p>
        </p:txBody>
      </p:sp>
      <p:graphicFrame>
        <p:nvGraphicFramePr>
          <p:cNvPr id="4" name="Table 3">
            <a:extLst>
              <a:ext uri="{FF2B5EF4-FFF2-40B4-BE49-F238E27FC236}">
                <a16:creationId xmlns:a16="http://schemas.microsoft.com/office/drawing/2014/main" id="{DB2235CA-5BDE-4DBD-A74D-A90D968D3FE5}"/>
              </a:ext>
            </a:extLst>
          </p:cNvPr>
          <p:cNvGraphicFramePr>
            <a:graphicFrameLocks noGrp="1"/>
          </p:cNvGraphicFramePr>
          <p:nvPr>
            <p:extLst>
              <p:ext uri="{D42A27DB-BD31-4B8C-83A1-F6EECF244321}">
                <p14:modId xmlns:p14="http://schemas.microsoft.com/office/powerpoint/2010/main" val="1888844240"/>
              </p:ext>
            </p:extLst>
          </p:nvPr>
        </p:nvGraphicFramePr>
        <p:xfrm>
          <a:off x="4209481" y="1720755"/>
          <a:ext cx="7438141" cy="4657702"/>
        </p:xfrm>
        <a:graphic>
          <a:graphicData uri="http://schemas.openxmlformats.org/drawingml/2006/table">
            <a:tbl>
              <a:tblPr firstRow="1" bandRow="1">
                <a:tableStyleId>{5940675A-B579-460E-94D1-54222C63F5DA}</a:tableStyleId>
              </a:tblPr>
              <a:tblGrid>
                <a:gridCol w="7438141">
                  <a:extLst>
                    <a:ext uri="{9D8B030D-6E8A-4147-A177-3AD203B41FA5}">
                      <a16:colId xmlns:a16="http://schemas.microsoft.com/office/drawing/2014/main" val="2817738883"/>
                    </a:ext>
                  </a:extLst>
                </a:gridCol>
              </a:tblGrid>
              <a:tr h="511434">
                <a:tc>
                  <a:txBody>
                    <a:bodyPr/>
                    <a:lstStyle/>
                    <a:p>
                      <a:pPr fontAlgn="base"/>
                      <a:r>
                        <a:rPr lang="en-US" sz="2000">
                          <a:effectLst/>
                        </a:rPr>
                        <a:t>Who is in the story (people, animals)​</a:t>
                      </a:r>
                      <a:endParaRPr lang="en-US">
                        <a:effectLst/>
                      </a:endParaRPr>
                    </a:p>
                  </a:txBody>
                  <a:tcPr/>
                </a:tc>
                <a:extLst>
                  <a:ext uri="{0D108BD9-81ED-4DB2-BD59-A6C34878D82A}">
                    <a16:rowId xmlns:a16="http://schemas.microsoft.com/office/drawing/2014/main" val="1901047576"/>
                  </a:ext>
                </a:extLst>
              </a:tr>
              <a:tr h="511434">
                <a:tc>
                  <a:txBody>
                    <a:bodyPr/>
                    <a:lstStyle/>
                    <a:p>
                      <a:pPr fontAlgn="base"/>
                      <a:r>
                        <a:rPr lang="en-US" sz="2000">
                          <a:effectLst/>
                        </a:rPr>
                        <a:t>Context – where, when and why the story is taking place. </a:t>
                      </a:r>
                      <a:endParaRPr lang="en-US">
                        <a:effectLst/>
                      </a:endParaRPr>
                    </a:p>
                  </a:txBody>
                  <a:tcPr/>
                </a:tc>
                <a:extLst>
                  <a:ext uri="{0D108BD9-81ED-4DB2-BD59-A6C34878D82A}">
                    <a16:rowId xmlns:a16="http://schemas.microsoft.com/office/drawing/2014/main" val="3621421768"/>
                  </a:ext>
                </a:extLst>
              </a:tr>
              <a:tr h="566230">
                <a:tc>
                  <a:txBody>
                    <a:bodyPr/>
                    <a:lstStyle/>
                    <a:p>
                      <a:pPr fontAlgn="base"/>
                      <a:r>
                        <a:rPr lang="en-US" sz="2000">
                          <a:effectLst/>
                        </a:rPr>
                        <a:t>The main challenge the characters have to overcome​</a:t>
                      </a:r>
                      <a:endParaRPr lang="en-US">
                        <a:effectLst/>
                      </a:endParaRPr>
                    </a:p>
                  </a:txBody>
                  <a:tcPr/>
                </a:tc>
                <a:extLst>
                  <a:ext uri="{0D108BD9-81ED-4DB2-BD59-A6C34878D82A}">
                    <a16:rowId xmlns:a16="http://schemas.microsoft.com/office/drawing/2014/main" val="1733260455"/>
                  </a:ext>
                </a:extLst>
              </a:tr>
              <a:tr h="511434">
                <a:tc>
                  <a:txBody>
                    <a:bodyPr/>
                    <a:lstStyle/>
                    <a:p>
                      <a:pPr fontAlgn="base"/>
                      <a:r>
                        <a:rPr lang="en-US" sz="2000">
                          <a:effectLst/>
                        </a:rPr>
                        <a:t>How the character is feeling about the problem.​</a:t>
                      </a:r>
                      <a:endParaRPr lang="en-US">
                        <a:effectLst/>
                      </a:endParaRPr>
                    </a:p>
                  </a:txBody>
                  <a:tcPr/>
                </a:tc>
                <a:extLst>
                  <a:ext uri="{0D108BD9-81ED-4DB2-BD59-A6C34878D82A}">
                    <a16:rowId xmlns:a16="http://schemas.microsoft.com/office/drawing/2014/main" val="16907990"/>
                  </a:ext>
                </a:extLst>
              </a:tr>
              <a:tr h="511434">
                <a:tc>
                  <a:txBody>
                    <a:bodyPr/>
                    <a:lstStyle/>
                    <a:p>
                      <a:pPr fontAlgn="base"/>
                      <a:r>
                        <a:rPr lang="en-US" sz="2000">
                          <a:effectLst/>
                        </a:rPr>
                        <a:t>What the character planned or decided to do.​</a:t>
                      </a:r>
                      <a:endParaRPr lang="en-US">
                        <a:effectLst/>
                      </a:endParaRPr>
                    </a:p>
                  </a:txBody>
                  <a:tcPr/>
                </a:tc>
                <a:extLst>
                  <a:ext uri="{0D108BD9-81ED-4DB2-BD59-A6C34878D82A}">
                    <a16:rowId xmlns:a16="http://schemas.microsoft.com/office/drawing/2014/main" val="1330747383"/>
                  </a:ext>
                </a:extLst>
              </a:tr>
              <a:tr h="511434">
                <a:tc>
                  <a:txBody>
                    <a:bodyPr/>
                    <a:lstStyle/>
                    <a:p>
                      <a:pPr fontAlgn="base"/>
                      <a:r>
                        <a:rPr lang="en-US" sz="2000">
                          <a:effectLst/>
                        </a:rPr>
                        <a:t>The plan put into action.​</a:t>
                      </a:r>
                      <a:endParaRPr lang="en-US">
                        <a:effectLst/>
                      </a:endParaRPr>
                    </a:p>
                  </a:txBody>
                  <a:tcPr/>
                </a:tc>
                <a:extLst>
                  <a:ext uri="{0D108BD9-81ED-4DB2-BD59-A6C34878D82A}">
                    <a16:rowId xmlns:a16="http://schemas.microsoft.com/office/drawing/2014/main" val="128859690"/>
                  </a:ext>
                </a:extLst>
              </a:tr>
              <a:tr h="511434">
                <a:tc>
                  <a:txBody>
                    <a:bodyPr/>
                    <a:lstStyle/>
                    <a:p>
                      <a:pPr fontAlgn="base"/>
                      <a:r>
                        <a:rPr lang="en-US" sz="2000">
                          <a:effectLst/>
                        </a:rPr>
                        <a:t>The result of the plan</a:t>
                      </a:r>
                      <a:endParaRPr lang="en-US">
                        <a:effectLst/>
                      </a:endParaRPr>
                    </a:p>
                  </a:txBody>
                  <a:tcPr/>
                </a:tc>
                <a:extLst>
                  <a:ext uri="{0D108BD9-81ED-4DB2-BD59-A6C34878D82A}">
                    <a16:rowId xmlns:a16="http://schemas.microsoft.com/office/drawing/2014/main" val="2752637737"/>
                  </a:ext>
                </a:extLst>
              </a:tr>
              <a:tr h="511434">
                <a:tc>
                  <a:txBody>
                    <a:bodyPr/>
                    <a:lstStyle/>
                    <a:p>
                      <a:pPr fontAlgn="base"/>
                      <a:r>
                        <a:rPr lang="en-US" sz="2000">
                          <a:effectLst/>
                        </a:rPr>
                        <a:t>What is the conclusion? How does the story end?​</a:t>
                      </a:r>
                      <a:endParaRPr lang="en-US">
                        <a:effectLst/>
                      </a:endParaRPr>
                    </a:p>
                  </a:txBody>
                  <a:tcPr/>
                </a:tc>
                <a:extLst>
                  <a:ext uri="{0D108BD9-81ED-4DB2-BD59-A6C34878D82A}">
                    <a16:rowId xmlns:a16="http://schemas.microsoft.com/office/drawing/2014/main" val="76597027"/>
                  </a:ext>
                </a:extLst>
              </a:tr>
              <a:tr h="511434">
                <a:tc>
                  <a:txBody>
                    <a:bodyPr/>
                    <a:lstStyle/>
                    <a:p>
                      <a:pPr fontAlgn="base"/>
                      <a:r>
                        <a:rPr lang="en-US" sz="2000">
                          <a:effectLst/>
                        </a:rPr>
                        <a:t>How the character feels at the end of the story. ​</a:t>
                      </a:r>
                      <a:endParaRPr lang="en-US">
                        <a:effectLst/>
                      </a:endParaRPr>
                    </a:p>
                  </a:txBody>
                  <a:tcPr/>
                </a:tc>
                <a:extLst>
                  <a:ext uri="{0D108BD9-81ED-4DB2-BD59-A6C34878D82A}">
                    <a16:rowId xmlns:a16="http://schemas.microsoft.com/office/drawing/2014/main" val="3452081703"/>
                  </a:ext>
                </a:extLst>
              </a:tr>
            </a:tbl>
          </a:graphicData>
        </a:graphic>
      </p:graphicFrame>
      <p:pic>
        <p:nvPicPr>
          <p:cNvPr id="6" name="Picture 6" descr="Diagram, table&#10;&#10;Description automatically generated">
            <a:extLst>
              <a:ext uri="{FF2B5EF4-FFF2-40B4-BE49-F238E27FC236}">
                <a16:creationId xmlns:a16="http://schemas.microsoft.com/office/drawing/2014/main" id="{8E795C14-D9CD-4F06-BA90-6F75EB08D976}"/>
              </a:ext>
            </a:extLst>
          </p:cNvPr>
          <p:cNvPicPr>
            <a:picLocks noChangeAspect="1"/>
          </p:cNvPicPr>
          <p:nvPr/>
        </p:nvPicPr>
        <p:blipFill>
          <a:blip r:embed="rId3"/>
          <a:stretch>
            <a:fillRect/>
          </a:stretch>
        </p:blipFill>
        <p:spPr>
          <a:xfrm>
            <a:off x="1782312" y="1715993"/>
            <a:ext cx="2451763" cy="4688432"/>
          </a:xfrm>
          <a:prstGeom prst="rect">
            <a:avLst/>
          </a:prstGeom>
        </p:spPr>
      </p:pic>
      <p:sp>
        <p:nvSpPr>
          <p:cNvPr id="3" name="Oval 2">
            <a:extLst>
              <a:ext uri="{FF2B5EF4-FFF2-40B4-BE49-F238E27FC236}">
                <a16:creationId xmlns:a16="http://schemas.microsoft.com/office/drawing/2014/main" id="{D4B535E1-079C-4A56-AA49-D348026D8268}"/>
              </a:ext>
            </a:extLst>
          </p:cNvPr>
          <p:cNvSpPr/>
          <p:nvPr/>
        </p:nvSpPr>
        <p:spPr>
          <a:xfrm>
            <a:off x="1393402" y="5314236"/>
            <a:ext cx="2918602" cy="1135811"/>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9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p:txBody>
          <a:bodyPr/>
          <a:lstStyle/>
          <a:p>
            <a:r>
              <a:rPr lang="en-AU">
                <a:latin typeface="KG HAPPY" panose="02000000000000000000" pitchFamily="2" charset="0"/>
              </a:rPr>
              <a:t>Learning Intentions</a:t>
            </a:r>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a:xfrm>
            <a:off x="662279" y="2155454"/>
            <a:ext cx="10753725" cy="3766185"/>
          </a:xfrm>
        </p:spPr>
        <p:txBody>
          <a:bodyPr vert="horz" lIns="91440" tIns="45720" rIns="91440" bIns="45720" rtlCol="0" anchor="t">
            <a:normAutofit/>
          </a:bodyPr>
          <a:lstStyle/>
          <a:p>
            <a:r>
              <a:rPr lang="en-AU" sz="4000" b="1"/>
              <a:t>Our learning goal is to:</a:t>
            </a:r>
            <a:endParaRPr lang="en-US" sz="4000">
              <a:ea typeface="+mn-lt"/>
              <a:cs typeface="+mn-lt"/>
            </a:endParaRPr>
          </a:p>
          <a:p>
            <a:r>
              <a:rPr lang="en-AU" sz="4000">
                <a:cs typeface="Calibri Light"/>
              </a:rPr>
              <a:t>write an ending.</a:t>
            </a:r>
          </a:p>
        </p:txBody>
      </p:sp>
    </p:spTree>
    <p:extLst>
      <p:ext uri="{BB962C8B-B14F-4D97-AF65-F5344CB8AC3E}">
        <p14:creationId xmlns:p14="http://schemas.microsoft.com/office/powerpoint/2010/main" val="388703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542205" y="140099"/>
            <a:ext cx="10772775" cy="1658198"/>
          </a:xfrm>
        </p:spPr>
        <p:txBody>
          <a:bodyPr/>
          <a:lstStyle/>
          <a:p>
            <a:r>
              <a:rPr lang="en-AU">
                <a:latin typeface="KG HAPPY"/>
              </a:rPr>
              <a:t>Story grammar in action.</a:t>
            </a:r>
            <a:endParaRPr lang="en-US"/>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a:xfrm>
            <a:off x="705411" y="1494095"/>
            <a:ext cx="7087499" cy="3176714"/>
          </a:xfrm>
        </p:spPr>
        <p:txBody>
          <a:bodyPr vert="horz" lIns="91440" tIns="45720" rIns="91440" bIns="45720" rtlCol="0" anchor="t">
            <a:normAutofit/>
          </a:bodyPr>
          <a:lstStyle/>
          <a:p>
            <a:r>
              <a:rPr lang="en-AU"/>
              <a:t>Story grammar is the necessary components that a fiction text needs to have to be a narrative. </a:t>
            </a:r>
            <a:endParaRPr lang="en-AU">
              <a:cs typeface="Calibri Light"/>
            </a:endParaRPr>
          </a:p>
          <a:p>
            <a:endParaRPr lang="en-AU">
              <a:cs typeface="Calibri Light"/>
            </a:endParaRPr>
          </a:p>
          <a:p>
            <a:endParaRPr lang="en-AU">
              <a:cs typeface="Calibri Light"/>
            </a:endParaRPr>
          </a:p>
        </p:txBody>
      </p:sp>
      <p:sp>
        <p:nvSpPr>
          <p:cNvPr id="4" name="TextBox 3">
            <a:extLst>
              <a:ext uri="{FF2B5EF4-FFF2-40B4-BE49-F238E27FC236}">
                <a16:creationId xmlns:a16="http://schemas.microsoft.com/office/drawing/2014/main" id="{75158096-4C55-4C7F-8BE3-AC24D07B7CA2}"/>
              </a:ext>
            </a:extLst>
          </p:cNvPr>
          <p:cNvSpPr txBox="1"/>
          <p:nvPr/>
        </p:nvSpPr>
        <p:spPr>
          <a:xfrm>
            <a:off x="8534159" y="2839475"/>
            <a:ext cx="3551502" cy="2246769"/>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kumimoji="0" lang="en-US" sz="2000" b="1" i="0" u="none" strike="noStrike" kern="1200" cap="none" spc="0" normalizeH="0" baseline="0" noProof="0">
                <a:ln>
                  <a:noFill/>
                </a:ln>
                <a:effectLst/>
                <a:uLnTx/>
                <a:uFillTx/>
                <a:latin typeface="Calibri Light" panose="020F0302020204030204"/>
                <a:ea typeface="+mn-ea"/>
                <a:cs typeface="+mn-cs"/>
              </a:rPr>
              <a:t>CFU Question:</a:t>
            </a:r>
            <a:r>
              <a:rPr lang="en-US" sz="2000" b="1">
                <a:latin typeface="Calibri Light" panose="020F0302020204030204"/>
              </a:rPr>
              <a:t> </a:t>
            </a:r>
            <a:endParaRPr lang="en-US" sz="2000" b="1">
              <a:latin typeface="Calibri Light" panose="020F0302020204030204"/>
              <a:cs typeface="Calibri Light" panose="020F0302020204030204"/>
            </a:endParaRPr>
          </a:p>
          <a:p>
            <a:pPr defTabSz="914400">
              <a:defRPr/>
            </a:pPr>
            <a:r>
              <a:rPr lang="en-US" sz="2000">
                <a:latin typeface="Calibri Light" panose="020F0302020204030204"/>
                <a:cs typeface="Calibri Light" panose="020F0302020204030204"/>
              </a:rPr>
              <a:t>Explain and justify why the you are correct. </a:t>
            </a:r>
          </a:p>
          <a:p>
            <a:pPr defTabSz="914400">
              <a:defRPr/>
            </a:pPr>
            <a:endParaRPr lang="en-US" sz="2000">
              <a:latin typeface="Calibri Light" panose="020F0302020204030204"/>
              <a:cs typeface="Calibri Light" panose="020F0302020204030204"/>
            </a:endParaRPr>
          </a:p>
          <a:p>
            <a:pPr defTabSz="914400">
              <a:defRPr/>
            </a:pPr>
            <a:r>
              <a:rPr lang="en-US" sz="2000">
                <a:latin typeface="Calibri Light" panose="020F0302020204030204"/>
                <a:cs typeface="Calibri Light" panose="020F0302020204030204"/>
              </a:rPr>
              <a:t>___________ is the ___________ because....</a:t>
            </a:r>
          </a:p>
          <a:p>
            <a:pPr defTabSz="914400">
              <a:defRPr/>
            </a:pPr>
            <a:endParaRPr lang="en-US" sz="2000">
              <a:latin typeface="Calibri Light" panose="020F0302020204030204"/>
              <a:cs typeface="Calibri Light" panose="020F0302020204030204"/>
            </a:endParaRPr>
          </a:p>
        </p:txBody>
      </p:sp>
      <p:pic>
        <p:nvPicPr>
          <p:cNvPr id="6" name="Picture 6" descr="Table&#10;&#10;Description automatically generated">
            <a:extLst>
              <a:ext uri="{FF2B5EF4-FFF2-40B4-BE49-F238E27FC236}">
                <a16:creationId xmlns:a16="http://schemas.microsoft.com/office/drawing/2014/main" id="{6CE4F491-F251-4A85-A232-0F906B97F7A5}"/>
              </a:ext>
            </a:extLst>
          </p:cNvPr>
          <p:cNvPicPr>
            <a:picLocks noChangeAspect="1"/>
          </p:cNvPicPr>
          <p:nvPr/>
        </p:nvPicPr>
        <p:blipFill rotWithShape="1">
          <a:blip r:embed="rId3"/>
          <a:srcRect r="2381" b="194"/>
          <a:stretch/>
        </p:blipFill>
        <p:spPr>
          <a:xfrm>
            <a:off x="832765" y="2324846"/>
            <a:ext cx="1949007" cy="3793592"/>
          </a:xfrm>
          <a:prstGeom prst="rect">
            <a:avLst/>
          </a:prstGeom>
        </p:spPr>
      </p:pic>
      <p:graphicFrame>
        <p:nvGraphicFramePr>
          <p:cNvPr id="8" name="Table 8">
            <a:extLst>
              <a:ext uri="{FF2B5EF4-FFF2-40B4-BE49-F238E27FC236}">
                <a16:creationId xmlns:a16="http://schemas.microsoft.com/office/drawing/2014/main" id="{0E7DA765-7AE5-4DCE-A712-D912C8D1BE15}"/>
              </a:ext>
            </a:extLst>
          </p:cNvPr>
          <p:cNvGraphicFramePr>
            <a:graphicFrameLocks noGrp="1"/>
          </p:cNvGraphicFramePr>
          <p:nvPr>
            <p:extLst>
              <p:ext uri="{D42A27DB-BD31-4B8C-83A1-F6EECF244321}">
                <p14:modId xmlns:p14="http://schemas.microsoft.com/office/powerpoint/2010/main" val="2461276920"/>
              </p:ext>
            </p:extLst>
          </p:nvPr>
        </p:nvGraphicFramePr>
        <p:xfrm>
          <a:off x="2760452" y="2329132"/>
          <a:ext cx="5530516" cy="3796776"/>
        </p:xfrm>
        <a:graphic>
          <a:graphicData uri="http://schemas.openxmlformats.org/drawingml/2006/table">
            <a:tbl>
              <a:tblPr firstRow="1" bandRow="1">
                <a:tableStyleId>{5940675A-B579-460E-94D1-54222C63F5DA}</a:tableStyleId>
              </a:tblPr>
              <a:tblGrid>
                <a:gridCol w="5530516">
                  <a:extLst>
                    <a:ext uri="{9D8B030D-6E8A-4147-A177-3AD203B41FA5}">
                      <a16:colId xmlns:a16="http://schemas.microsoft.com/office/drawing/2014/main" val="2123200369"/>
                    </a:ext>
                  </a:extLst>
                </a:gridCol>
              </a:tblGrid>
              <a:tr h="421864">
                <a:tc>
                  <a:txBody>
                    <a:bodyPr/>
                    <a:lstStyle/>
                    <a:p>
                      <a:endParaRPr lang="en-US" sz="2000"/>
                    </a:p>
                  </a:txBody>
                  <a:tcPr/>
                </a:tc>
                <a:extLst>
                  <a:ext uri="{0D108BD9-81ED-4DB2-BD59-A6C34878D82A}">
                    <a16:rowId xmlns:a16="http://schemas.microsoft.com/office/drawing/2014/main" val="3152502994"/>
                  </a:ext>
                </a:extLst>
              </a:tr>
              <a:tr h="421864">
                <a:tc>
                  <a:txBody>
                    <a:bodyPr/>
                    <a:lstStyle/>
                    <a:p>
                      <a:endParaRPr lang="en-US" sz="2000"/>
                    </a:p>
                  </a:txBody>
                  <a:tcPr/>
                </a:tc>
                <a:extLst>
                  <a:ext uri="{0D108BD9-81ED-4DB2-BD59-A6C34878D82A}">
                    <a16:rowId xmlns:a16="http://schemas.microsoft.com/office/drawing/2014/main" val="372459837"/>
                  </a:ext>
                </a:extLst>
              </a:tr>
              <a:tr h="421864">
                <a:tc>
                  <a:txBody>
                    <a:bodyPr/>
                    <a:lstStyle/>
                    <a:p>
                      <a:endParaRPr lang="en-US" sz="2000"/>
                    </a:p>
                  </a:txBody>
                  <a:tcPr/>
                </a:tc>
                <a:extLst>
                  <a:ext uri="{0D108BD9-81ED-4DB2-BD59-A6C34878D82A}">
                    <a16:rowId xmlns:a16="http://schemas.microsoft.com/office/drawing/2014/main" val="4132247009"/>
                  </a:ext>
                </a:extLst>
              </a:tr>
              <a:tr h="421864">
                <a:tc>
                  <a:txBody>
                    <a:bodyPr/>
                    <a:lstStyle/>
                    <a:p>
                      <a:endParaRPr lang="en-US" sz="2000"/>
                    </a:p>
                  </a:txBody>
                  <a:tcPr/>
                </a:tc>
                <a:extLst>
                  <a:ext uri="{0D108BD9-81ED-4DB2-BD59-A6C34878D82A}">
                    <a16:rowId xmlns:a16="http://schemas.microsoft.com/office/drawing/2014/main" val="2605909710"/>
                  </a:ext>
                </a:extLst>
              </a:tr>
              <a:tr h="421864">
                <a:tc>
                  <a:txBody>
                    <a:bodyPr/>
                    <a:lstStyle/>
                    <a:p>
                      <a:endParaRPr lang="en-US" sz="2000"/>
                    </a:p>
                  </a:txBody>
                  <a:tcPr/>
                </a:tc>
                <a:extLst>
                  <a:ext uri="{0D108BD9-81ED-4DB2-BD59-A6C34878D82A}">
                    <a16:rowId xmlns:a16="http://schemas.microsoft.com/office/drawing/2014/main" val="168051687"/>
                  </a:ext>
                </a:extLst>
              </a:tr>
              <a:tr h="421864">
                <a:tc>
                  <a:txBody>
                    <a:bodyPr/>
                    <a:lstStyle/>
                    <a:p>
                      <a:pPr lvl="0">
                        <a:buNone/>
                      </a:pPr>
                      <a:endParaRPr lang="en-US" sz="2000" b="0" i="0" u="none" strike="noStrike" noProof="0">
                        <a:latin typeface="Calibri Light"/>
                      </a:endParaRPr>
                    </a:p>
                  </a:txBody>
                  <a:tcPr/>
                </a:tc>
                <a:extLst>
                  <a:ext uri="{0D108BD9-81ED-4DB2-BD59-A6C34878D82A}">
                    <a16:rowId xmlns:a16="http://schemas.microsoft.com/office/drawing/2014/main" val="3684130757"/>
                  </a:ext>
                </a:extLst>
              </a:tr>
              <a:tr h="421864">
                <a:tc>
                  <a:txBody>
                    <a:bodyPr/>
                    <a:lstStyle/>
                    <a:p>
                      <a:endParaRPr lang="en-US" sz="2000"/>
                    </a:p>
                  </a:txBody>
                  <a:tcPr/>
                </a:tc>
                <a:extLst>
                  <a:ext uri="{0D108BD9-81ED-4DB2-BD59-A6C34878D82A}">
                    <a16:rowId xmlns:a16="http://schemas.microsoft.com/office/drawing/2014/main" val="2534166017"/>
                  </a:ext>
                </a:extLst>
              </a:tr>
              <a:tr h="421864">
                <a:tc>
                  <a:txBody>
                    <a:bodyPr/>
                    <a:lstStyle/>
                    <a:p>
                      <a:endParaRPr lang="en-US" sz="2000"/>
                    </a:p>
                  </a:txBody>
                  <a:tcPr/>
                </a:tc>
                <a:extLst>
                  <a:ext uri="{0D108BD9-81ED-4DB2-BD59-A6C34878D82A}">
                    <a16:rowId xmlns:a16="http://schemas.microsoft.com/office/drawing/2014/main" val="3019244120"/>
                  </a:ext>
                </a:extLst>
              </a:tr>
              <a:tr h="421864">
                <a:tc>
                  <a:txBody>
                    <a:bodyPr/>
                    <a:lstStyle/>
                    <a:p>
                      <a:endParaRPr lang="en-US" sz="2000"/>
                    </a:p>
                  </a:txBody>
                  <a:tcPr/>
                </a:tc>
                <a:extLst>
                  <a:ext uri="{0D108BD9-81ED-4DB2-BD59-A6C34878D82A}">
                    <a16:rowId xmlns:a16="http://schemas.microsoft.com/office/drawing/2014/main" val="475180564"/>
                  </a:ext>
                </a:extLst>
              </a:tr>
            </a:tbl>
          </a:graphicData>
        </a:graphic>
      </p:graphicFrame>
    </p:spTree>
    <p:extLst>
      <p:ext uri="{BB962C8B-B14F-4D97-AF65-F5344CB8AC3E}">
        <p14:creationId xmlns:p14="http://schemas.microsoft.com/office/powerpoint/2010/main" val="53178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What is the ending?</a:t>
            </a:r>
            <a:br>
              <a:rPr lang="en-AU">
                <a:latin typeface="KG HAPPY"/>
              </a:rPr>
            </a:br>
            <a:r>
              <a:rPr lang="en-AU">
                <a:latin typeface="KG HAPPY"/>
              </a:rPr>
              <a:t>(Ending + End Feeling)</a:t>
            </a:r>
            <a:endParaRPr lang="en-AU">
              <a:latin typeface="KG HAPPY" panose="02000000000000000000" pitchFamily="2" charset="0"/>
            </a:endParaRPr>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a:xfrm>
            <a:off x="216581" y="1767264"/>
            <a:ext cx="7905178" cy="3176714"/>
          </a:xfrm>
        </p:spPr>
        <p:txBody>
          <a:bodyPr vert="horz" lIns="91440" tIns="45720" rIns="91440" bIns="45720" rtlCol="0" anchor="t">
            <a:noAutofit/>
          </a:bodyPr>
          <a:lstStyle/>
          <a:p>
            <a:r>
              <a:rPr lang="en-AU">
                <a:cs typeface="Calibri Light"/>
              </a:rPr>
              <a:t>An ending is the conclusion to the story. It completes the story so the reader feels satisfied. </a:t>
            </a:r>
            <a:endParaRPr lang="en-US">
              <a:cs typeface="Calibri Light"/>
            </a:endParaRPr>
          </a:p>
          <a:p>
            <a:endParaRPr lang="en-AU">
              <a:cs typeface="Calibri Light"/>
            </a:endParaRPr>
          </a:p>
          <a:p>
            <a:pPr marL="0" indent="0">
              <a:buNone/>
            </a:pPr>
            <a:r>
              <a:rPr lang="en-AU">
                <a:ea typeface="+mn-lt"/>
                <a:cs typeface="+mn-lt"/>
              </a:rPr>
              <a:t>An ending should include: </a:t>
            </a:r>
          </a:p>
          <a:p>
            <a:pPr marL="0" indent="0">
              <a:buNone/>
            </a:pPr>
            <a:r>
              <a:rPr lang="en-AU">
                <a:ea typeface="+mn-lt"/>
                <a:cs typeface="+mn-lt"/>
              </a:rPr>
              <a:t>Sentence(s) that tell what happened after the consequence. </a:t>
            </a:r>
            <a:endParaRPr lang="en-AU">
              <a:cs typeface="Calibri Light"/>
            </a:endParaRPr>
          </a:p>
          <a:p>
            <a:pPr marL="0" indent="0">
              <a:buNone/>
            </a:pPr>
            <a:r>
              <a:rPr lang="en-AU">
                <a:ea typeface="+mn-lt"/>
                <a:cs typeface="+mn-lt"/>
              </a:rPr>
              <a:t>Sentence(s) that tell what the character(s) feel or think at the end of the story.</a:t>
            </a:r>
          </a:p>
          <a:p>
            <a:pPr marL="0" indent="0">
              <a:buNone/>
            </a:pPr>
            <a:r>
              <a:rPr lang="en-AU">
                <a:cs typeface="Calibri Light" panose="020F0302020204030204"/>
              </a:rPr>
              <a:t>- it could also include a moral or a learned lesson</a:t>
            </a:r>
          </a:p>
        </p:txBody>
      </p:sp>
      <p:sp>
        <p:nvSpPr>
          <p:cNvPr id="4" name="TextBox 3">
            <a:extLst>
              <a:ext uri="{FF2B5EF4-FFF2-40B4-BE49-F238E27FC236}">
                <a16:creationId xmlns:a16="http://schemas.microsoft.com/office/drawing/2014/main" id="{75158096-4C55-4C7F-8BE3-AC24D07B7CA2}"/>
              </a:ext>
            </a:extLst>
          </p:cNvPr>
          <p:cNvSpPr txBox="1"/>
          <p:nvPr/>
        </p:nvSpPr>
        <p:spPr>
          <a:xfrm>
            <a:off x="9078931" y="1896321"/>
            <a:ext cx="2976407" cy="280076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kumimoji="0" lang="en-US" sz="2400" b="1" i="0" u="none" strike="noStrike" kern="1200" cap="none" spc="0" normalizeH="0" baseline="0" noProof="0">
                <a:ln>
                  <a:noFill/>
                </a:ln>
                <a:effectLst/>
                <a:uLnTx/>
                <a:uFillTx/>
                <a:latin typeface="Calibri Light" panose="020F0302020204030204"/>
                <a:ea typeface="+mn-ea"/>
                <a:cs typeface="+mn-cs"/>
              </a:rPr>
              <a:t>CFU Question:</a:t>
            </a:r>
            <a:r>
              <a:rPr lang="en-US" sz="2400" b="1">
                <a:latin typeface="Calibri Light" panose="020F0302020204030204"/>
              </a:rPr>
              <a:t> What is included in an ending?</a:t>
            </a:r>
            <a:endParaRPr lang="en-US" sz="2400" b="1">
              <a:latin typeface="Calibri Light" panose="020F0302020204030204"/>
              <a:cs typeface="Calibri Light" panose="020F0302020204030204"/>
            </a:endParaRPr>
          </a:p>
          <a:p>
            <a:pPr defTabSz="914400">
              <a:defRPr/>
            </a:pPr>
            <a:endParaRPr lang="en-US" sz="2000" b="1">
              <a:latin typeface="Calibri Light" panose="020F0302020204030204"/>
              <a:cs typeface="Calibri Light" panose="020F0302020204030204"/>
            </a:endParaRPr>
          </a:p>
          <a:p>
            <a:pPr defTabSz="914400">
              <a:defRPr/>
            </a:pPr>
            <a:r>
              <a:rPr lang="en-US" sz="2800">
                <a:cs typeface="Calibri Light"/>
              </a:rPr>
              <a:t>An ending includes..</a:t>
            </a:r>
          </a:p>
          <a:p>
            <a:pPr defTabSz="914400">
              <a:defRPr/>
            </a:pPr>
            <a:endParaRPr lang="en-US" sz="2800">
              <a:cs typeface="Calibri Light"/>
            </a:endParaRPr>
          </a:p>
        </p:txBody>
      </p:sp>
      <p:graphicFrame>
        <p:nvGraphicFramePr>
          <p:cNvPr id="5" name="Table 7">
            <a:extLst>
              <a:ext uri="{FF2B5EF4-FFF2-40B4-BE49-F238E27FC236}">
                <a16:creationId xmlns:a16="http://schemas.microsoft.com/office/drawing/2014/main" id="{70EA1141-0DC0-4C53-828B-FBB05C69C575}"/>
              </a:ext>
            </a:extLst>
          </p:cNvPr>
          <p:cNvGraphicFramePr>
            <a:graphicFrameLocks noGrp="1"/>
          </p:cNvGraphicFramePr>
          <p:nvPr>
            <p:extLst>
              <p:ext uri="{D42A27DB-BD31-4B8C-83A1-F6EECF244321}">
                <p14:modId xmlns:p14="http://schemas.microsoft.com/office/powerpoint/2010/main" val="2944054611"/>
              </p:ext>
            </p:extLst>
          </p:nvPr>
        </p:nvGraphicFramePr>
        <p:xfrm>
          <a:off x="358911" y="5222901"/>
          <a:ext cx="7660366" cy="1559560"/>
        </p:xfrm>
        <a:graphic>
          <a:graphicData uri="http://schemas.openxmlformats.org/drawingml/2006/table">
            <a:tbl>
              <a:tblPr firstRow="1" bandRow="1">
                <a:tableStyleId>{5C22544A-7EE6-4342-B048-85BDC9FD1C3A}</a:tableStyleId>
              </a:tblPr>
              <a:tblGrid>
                <a:gridCol w="3830183">
                  <a:extLst>
                    <a:ext uri="{9D8B030D-6E8A-4147-A177-3AD203B41FA5}">
                      <a16:colId xmlns:a16="http://schemas.microsoft.com/office/drawing/2014/main" val="1027239873"/>
                    </a:ext>
                  </a:extLst>
                </a:gridCol>
                <a:gridCol w="3830183">
                  <a:extLst>
                    <a:ext uri="{9D8B030D-6E8A-4147-A177-3AD203B41FA5}">
                      <a16:colId xmlns:a16="http://schemas.microsoft.com/office/drawing/2014/main" val="1340448296"/>
                    </a:ext>
                  </a:extLst>
                </a:gridCol>
              </a:tblGrid>
              <a:tr h="370840">
                <a:tc>
                  <a:txBody>
                    <a:bodyPr/>
                    <a:lstStyle/>
                    <a:p>
                      <a:r>
                        <a:rPr lang="en-US" b="0"/>
                        <a:t>Example</a:t>
                      </a:r>
                    </a:p>
                  </a:txBody>
                  <a:tcPr/>
                </a:tc>
                <a:tc>
                  <a:txBody>
                    <a:bodyPr/>
                    <a:lstStyle/>
                    <a:p>
                      <a:r>
                        <a:rPr lang="en-US" b="0"/>
                        <a:t>Non-example</a:t>
                      </a:r>
                    </a:p>
                  </a:txBody>
                  <a:tcPr/>
                </a:tc>
                <a:extLst>
                  <a:ext uri="{0D108BD9-81ED-4DB2-BD59-A6C34878D82A}">
                    <a16:rowId xmlns:a16="http://schemas.microsoft.com/office/drawing/2014/main" val="2984768580"/>
                  </a:ext>
                </a:extLst>
              </a:tr>
              <a:tr h="370840">
                <a:tc>
                  <a:txBody>
                    <a:bodyPr/>
                    <a:lstStyle/>
                    <a:p>
                      <a:pPr lvl="0" algn="l">
                        <a:lnSpc>
                          <a:spcPct val="100000"/>
                        </a:lnSpc>
                        <a:spcBef>
                          <a:spcPts val="0"/>
                        </a:spcBef>
                        <a:spcAft>
                          <a:spcPts val="0"/>
                        </a:spcAft>
                        <a:buNone/>
                      </a:pPr>
                      <a:r>
                        <a:rPr lang="en-US" sz="1800" b="0" i="0" u="none" strike="noStrike" noProof="0">
                          <a:latin typeface="Calibri Light"/>
                        </a:rPr>
                        <a:t>Lisa placed runner on his lead and walked him home, with a sigh of relief.  </a:t>
                      </a:r>
                      <a:endParaRPr lang="en-US" b="0"/>
                    </a:p>
                    <a:p>
                      <a:pPr lvl="0">
                        <a:buNone/>
                      </a:pPr>
                      <a:r>
                        <a:rPr lang="en-US" sz="1800" b="0" i="0" u="none" strike="noStrike" noProof="0">
                          <a:latin typeface="Calibri Light"/>
                        </a:rPr>
                        <a:t>One thing was for sure- Lisa would never take Runner on a walk again!</a:t>
                      </a:r>
                    </a:p>
                  </a:txBody>
                  <a:tcPr/>
                </a:tc>
                <a:tc>
                  <a:txBody>
                    <a:bodyPr/>
                    <a:lstStyle/>
                    <a:p>
                      <a:r>
                        <a:rPr lang="en-US" b="0"/>
                        <a:t>Then I woke up... </a:t>
                      </a:r>
                    </a:p>
                    <a:p>
                      <a:pPr lvl="0">
                        <a:buNone/>
                      </a:pPr>
                      <a:endParaRPr lang="en-US" b="0"/>
                    </a:p>
                    <a:p>
                      <a:pPr lvl="0">
                        <a:buNone/>
                      </a:pPr>
                      <a:r>
                        <a:rPr lang="en-US" b="0"/>
                        <a:t>To be continued... </a:t>
                      </a:r>
                    </a:p>
                  </a:txBody>
                  <a:tcPr/>
                </a:tc>
                <a:extLst>
                  <a:ext uri="{0D108BD9-81ED-4DB2-BD59-A6C34878D82A}">
                    <a16:rowId xmlns:a16="http://schemas.microsoft.com/office/drawing/2014/main" val="3149754805"/>
                  </a:ext>
                </a:extLst>
              </a:tr>
            </a:tbl>
          </a:graphicData>
        </a:graphic>
      </p:graphicFrame>
      <p:pic>
        <p:nvPicPr>
          <p:cNvPr id="8" name="Picture 8" descr="Icon&#10;&#10;Description automatically generated">
            <a:extLst>
              <a:ext uri="{FF2B5EF4-FFF2-40B4-BE49-F238E27FC236}">
                <a16:creationId xmlns:a16="http://schemas.microsoft.com/office/drawing/2014/main" id="{FD610C85-6D9C-4440-AB9D-6C2A6D6E7E20}"/>
              </a:ext>
            </a:extLst>
          </p:cNvPr>
          <p:cNvPicPr>
            <a:picLocks noChangeAspect="1"/>
          </p:cNvPicPr>
          <p:nvPr/>
        </p:nvPicPr>
        <p:blipFill>
          <a:blip r:embed="rId3"/>
          <a:stretch>
            <a:fillRect/>
          </a:stretch>
        </p:blipFill>
        <p:spPr>
          <a:xfrm>
            <a:off x="8078817" y="1831855"/>
            <a:ext cx="994554" cy="965800"/>
          </a:xfrm>
          <a:prstGeom prst="rect">
            <a:avLst/>
          </a:prstGeom>
        </p:spPr>
      </p:pic>
    </p:spTree>
    <p:extLst>
      <p:ext uri="{BB962C8B-B14F-4D97-AF65-F5344CB8AC3E}">
        <p14:creationId xmlns:p14="http://schemas.microsoft.com/office/powerpoint/2010/main" val="130691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Writing the ending</a:t>
            </a:r>
            <a:endParaRPr lang="en-AU">
              <a:latin typeface="KG HAPPY" panose="02000000000000000000" pitchFamily="2" charset="0"/>
            </a:endParaRPr>
          </a:p>
        </p:txBody>
      </p:sp>
      <p:graphicFrame>
        <p:nvGraphicFramePr>
          <p:cNvPr id="9" name="Table 8">
            <a:extLst>
              <a:ext uri="{FF2B5EF4-FFF2-40B4-BE49-F238E27FC236}">
                <a16:creationId xmlns:a16="http://schemas.microsoft.com/office/drawing/2014/main" id="{D425CD0C-B0D6-43F5-921D-9A789F219866}"/>
              </a:ext>
            </a:extLst>
          </p:cNvPr>
          <p:cNvGraphicFramePr>
            <a:graphicFrameLocks noGrp="1"/>
          </p:cNvGraphicFramePr>
          <p:nvPr>
            <p:extLst>
              <p:ext uri="{D42A27DB-BD31-4B8C-83A1-F6EECF244321}">
                <p14:modId xmlns:p14="http://schemas.microsoft.com/office/powerpoint/2010/main" val="4128788887"/>
              </p:ext>
            </p:extLst>
          </p:nvPr>
        </p:nvGraphicFramePr>
        <p:xfrm>
          <a:off x="3289331" y="2090123"/>
          <a:ext cx="8558299" cy="2830284"/>
        </p:xfrm>
        <a:graphic>
          <a:graphicData uri="http://schemas.openxmlformats.org/drawingml/2006/table">
            <a:tbl>
              <a:tblPr firstRow="1" bandRow="1">
                <a:tableStyleId>{5940675A-B579-460E-94D1-54222C63F5DA}</a:tableStyleId>
              </a:tblPr>
              <a:tblGrid>
                <a:gridCol w="8558299">
                  <a:extLst>
                    <a:ext uri="{9D8B030D-6E8A-4147-A177-3AD203B41FA5}">
                      <a16:colId xmlns:a16="http://schemas.microsoft.com/office/drawing/2014/main" val="2817738883"/>
                    </a:ext>
                  </a:extLst>
                </a:gridCol>
              </a:tblGrid>
              <a:tr h="707571">
                <a:tc>
                  <a:txBody>
                    <a:bodyPr/>
                    <a:lstStyle/>
                    <a:p>
                      <a:pPr marL="0" marR="0" lvl="0" indent="0" algn="l">
                        <a:lnSpc>
                          <a:spcPct val="100000"/>
                        </a:lnSpc>
                        <a:spcBef>
                          <a:spcPts val="0"/>
                        </a:spcBef>
                        <a:spcAft>
                          <a:spcPts val="0"/>
                        </a:spcAft>
                        <a:buNone/>
                      </a:pPr>
                      <a:r>
                        <a:rPr lang="en-AU" sz="2000" b="0" i="0" u="none" strike="noStrike" noProof="0">
                          <a:effectLst/>
                          <a:latin typeface="Calibri Light"/>
                        </a:rPr>
                        <a:t> takes a step but hears car horn and moves out of the way. </a:t>
                      </a:r>
                      <a:endParaRPr lang="en-US" sz="2000" b="0" i="0" u="none" strike="noStrike" noProof="0">
                        <a:effectLst/>
                        <a:latin typeface="Calibri Light"/>
                      </a:endParaRPr>
                    </a:p>
                    <a:p>
                      <a:pPr marL="0" marR="0" lvl="0" indent="0" algn="l">
                        <a:lnSpc>
                          <a:spcPct val="100000"/>
                        </a:lnSpc>
                        <a:spcBef>
                          <a:spcPts val="0"/>
                        </a:spcBef>
                        <a:spcAft>
                          <a:spcPts val="0"/>
                        </a:spcAft>
                        <a:buNone/>
                      </a:pPr>
                      <a:endParaRPr lang="en-AU" sz="2000" b="0" i="0" u="none" strike="noStrike" noProof="0">
                        <a:effectLst/>
                        <a:latin typeface="Calibri Light"/>
                      </a:endParaRPr>
                    </a:p>
                  </a:txBody>
                  <a:tcPr/>
                </a:tc>
                <a:extLst>
                  <a:ext uri="{0D108BD9-81ED-4DB2-BD59-A6C34878D82A}">
                    <a16:rowId xmlns:a16="http://schemas.microsoft.com/office/drawing/2014/main" val="1901047576"/>
                  </a:ext>
                </a:extLst>
              </a:tr>
              <a:tr h="707571">
                <a:tc>
                  <a:txBody>
                    <a:bodyPr/>
                    <a:lstStyle/>
                    <a:p>
                      <a:pPr lvl="0">
                        <a:buNone/>
                      </a:pPr>
                      <a:r>
                        <a:rPr lang="en-AU" sz="2000" b="0" i="0" u="none" strike="noStrike" noProof="0">
                          <a:effectLst/>
                          <a:latin typeface="Calibri Light"/>
                        </a:rPr>
                        <a:t>car runs over the ice-cream</a:t>
                      </a:r>
                    </a:p>
                    <a:p>
                      <a:pPr lvl="0">
                        <a:buNone/>
                      </a:pPr>
                      <a:r>
                        <a:rPr lang="en-AU" sz="2000" b="0" i="0" u="none" strike="noStrike" noProof="0">
                          <a:effectLst/>
                          <a:latin typeface="Calibri Light"/>
                        </a:rPr>
                        <a:t>disappointed, stunned  = kicks stone all the way home.</a:t>
                      </a:r>
                      <a:endParaRPr lang="en-AU"/>
                    </a:p>
                  </a:txBody>
                  <a:tcPr/>
                </a:tc>
                <a:extLst>
                  <a:ext uri="{0D108BD9-81ED-4DB2-BD59-A6C34878D82A}">
                    <a16:rowId xmlns:a16="http://schemas.microsoft.com/office/drawing/2014/main" val="3621421768"/>
                  </a:ext>
                </a:extLst>
              </a:tr>
              <a:tr h="707571">
                <a:tc>
                  <a:txBody>
                    <a:bodyPr/>
                    <a:lstStyle/>
                    <a:p>
                      <a:pPr fontAlgn="base"/>
                      <a:endParaRPr lang="en-US" sz="2000">
                        <a:effectLst/>
                      </a:endParaRPr>
                    </a:p>
                  </a:txBody>
                  <a:tcPr/>
                </a:tc>
                <a:extLst>
                  <a:ext uri="{0D108BD9-81ED-4DB2-BD59-A6C34878D82A}">
                    <a16:rowId xmlns:a16="http://schemas.microsoft.com/office/drawing/2014/main" val="1733260455"/>
                  </a:ext>
                </a:extLst>
              </a:tr>
              <a:tr h="707571">
                <a:tc>
                  <a:txBody>
                    <a:bodyPr/>
                    <a:lstStyle/>
                    <a:p>
                      <a:pPr fontAlgn="base"/>
                      <a:endParaRPr lang="en-US" sz="2000">
                        <a:effectLst/>
                      </a:endParaRPr>
                    </a:p>
                  </a:txBody>
                  <a:tcPr/>
                </a:tc>
                <a:extLst>
                  <a:ext uri="{0D108BD9-81ED-4DB2-BD59-A6C34878D82A}">
                    <a16:rowId xmlns:a16="http://schemas.microsoft.com/office/drawing/2014/main" val="16907990"/>
                  </a:ext>
                </a:extLst>
              </a:tr>
            </a:tbl>
          </a:graphicData>
        </a:graphic>
      </p:graphicFrame>
      <p:pic>
        <p:nvPicPr>
          <p:cNvPr id="13" name="Picture 6" descr="Diagram, table&#10;&#10;Description automatically generated">
            <a:extLst>
              <a:ext uri="{FF2B5EF4-FFF2-40B4-BE49-F238E27FC236}">
                <a16:creationId xmlns:a16="http://schemas.microsoft.com/office/drawing/2014/main" id="{4B294DAC-08E0-44DF-88A8-4D435D158C8A}"/>
              </a:ext>
            </a:extLst>
          </p:cNvPr>
          <p:cNvPicPr>
            <a:picLocks noChangeAspect="1"/>
          </p:cNvPicPr>
          <p:nvPr/>
        </p:nvPicPr>
        <p:blipFill rotWithShape="1">
          <a:blip r:embed="rId3"/>
          <a:srcRect l="1333" t="54375" r="-445" b="1667"/>
          <a:stretch/>
        </p:blipFill>
        <p:spPr>
          <a:xfrm>
            <a:off x="242889" y="2070460"/>
            <a:ext cx="3089316" cy="2925443"/>
          </a:xfrm>
          <a:prstGeom prst="rect">
            <a:avLst/>
          </a:prstGeom>
        </p:spPr>
      </p:pic>
      <p:sp>
        <p:nvSpPr>
          <p:cNvPr id="7" name="TextBox 6">
            <a:extLst>
              <a:ext uri="{FF2B5EF4-FFF2-40B4-BE49-F238E27FC236}">
                <a16:creationId xmlns:a16="http://schemas.microsoft.com/office/drawing/2014/main" id="{9509A975-2625-407B-B68C-A4CEE7EA60B5}"/>
              </a:ext>
            </a:extLst>
          </p:cNvPr>
          <p:cNvSpPr txBox="1"/>
          <p:nvPr/>
        </p:nvSpPr>
        <p:spPr>
          <a:xfrm>
            <a:off x="8181717" y="77424"/>
            <a:ext cx="3922144" cy="1754326"/>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b="1">
                <a:solidFill>
                  <a:srgbClr val="00B050"/>
                </a:solidFill>
                <a:ea typeface="+mn-lt"/>
                <a:cs typeface="+mn-lt"/>
              </a:rPr>
              <a:t>Sentence(s) that tell what happened after the consequence. </a:t>
            </a:r>
            <a:endParaRPr lang="en-US" b="1">
              <a:solidFill>
                <a:srgbClr val="00B050"/>
              </a:solidFill>
            </a:endParaRPr>
          </a:p>
          <a:p>
            <a:pPr defTabSz="914400">
              <a:defRPr/>
            </a:pPr>
            <a:endParaRPr lang="en-US"/>
          </a:p>
          <a:p>
            <a:pPr defTabSz="914400">
              <a:defRPr/>
            </a:pPr>
            <a:r>
              <a:rPr lang="en-US" b="1">
                <a:solidFill>
                  <a:srgbClr val="FF0080"/>
                </a:solidFill>
                <a:ea typeface="+mn-lt"/>
                <a:cs typeface="+mn-lt"/>
              </a:rPr>
              <a:t>Sentence(s) that tell what the character(s) feel or think at the end of the story.</a:t>
            </a:r>
            <a:endParaRPr lang="en-US" b="1">
              <a:solidFill>
                <a:srgbClr val="FF0080"/>
              </a:solidFill>
            </a:endParaRPr>
          </a:p>
        </p:txBody>
      </p:sp>
    </p:spTree>
    <p:extLst>
      <p:ext uri="{BB962C8B-B14F-4D97-AF65-F5344CB8AC3E}">
        <p14:creationId xmlns:p14="http://schemas.microsoft.com/office/powerpoint/2010/main" val="3335283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Your task today</a:t>
            </a:r>
            <a:endParaRPr lang="en-US"/>
          </a:p>
        </p:txBody>
      </p:sp>
      <p:graphicFrame>
        <p:nvGraphicFramePr>
          <p:cNvPr id="9" name="Table 8">
            <a:extLst>
              <a:ext uri="{FF2B5EF4-FFF2-40B4-BE49-F238E27FC236}">
                <a16:creationId xmlns:a16="http://schemas.microsoft.com/office/drawing/2014/main" id="{D425CD0C-B0D6-43F5-921D-9A789F219866}"/>
              </a:ext>
            </a:extLst>
          </p:cNvPr>
          <p:cNvGraphicFramePr>
            <a:graphicFrameLocks noGrp="1"/>
          </p:cNvGraphicFramePr>
          <p:nvPr>
            <p:extLst>
              <p:ext uri="{D42A27DB-BD31-4B8C-83A1-F6EECF244321}">
                <p14:modId xmlns:p14="http://schemas.microsoft.com/office/powerpoint/2010/main" val="2989777717"/>
              </p:ext>
            </p:extLst>
          </p:nvPr>
        </p:nvGraphicFramePr>
        <p:xfrm>
          <a:off x="3292415" y="2257245"/>
          <a:ext cx="8558299" cy="2930267"/>
        </p:xfrm>
        <a:graphic>
          <a:graphicData uri="http://schemas.openxmlformats.org/drawingml/2006/table">
            <a:tbl>
              <a:tblPr firstRow="1" bandRow="1">
                <a:tableStyleId>{5940675A-B579-460E-94D1-54222C63F5DA}</a:tableStyleId>
              </a:tblPr>
              <a:tblGrid>
                <a:gridCol w="8558299">
                  <a:extLst>
                    <a:ext uri="{9D8B030D-6E8A-4147-A177-3AD203B41FA5}">
                      <a16:colId xmlns:a16="http://schemas.microsoft.com/office/drawing/2014/main" val="2817738883"/>
                    </a:ext>
                  </a:extLst>
                </a:gridCol>
              </a:tblGrid>
              <a:tr h="807554">
                <a:tc>
                  <a:txBody>
                    <a:bodyPr/>
                    <a:lstStyle/>
                    <a:p>
                      <a:pPr fontAlgn="base"/>
                      <a:endParaRPr lang="en-US" sz="2000">
                        <a:effectLst/>
                      </a:endParaRPr>
                    </a:p>
                  </a:txBody>
                  <a:tcPr/>
                </a:tc>
                <a:extLst>
                  <a:ext uri="{0D108BD9-81ED-4DB2-BD59-A6C34878D82A}">
                    <a16:rowId xmlns:a16="http://schemas.microsoft.com/office/drawing/2014/main" val="1901047576"/>
                  </a:ext>
                </a:extLst>
              </a:tr>
              <a:tr h="707571">
                <a:tc>
                  <a:txBody>
                    <a:bodyPr/>
                    <a:lstStyle/>
                    <a:p>
                      <a:pPr fontAlgn="base"/>
                      <a:endParaRPr lang="en-US" sz="2000">
                        <a:effectLst/>
                      </a:endParaRPr>
                    </a:p>
                  </a:txBody>
                  <a:tcPr/>
                </a:tc>
                <a:extLst>
                  <a:ext uri="{0D108BD9-81ED-4DB2-BD59-A6C34878D82A}">
                    <a16:rowId xmlns:a16="http://schemas.microsoft.com/office/drawing/2014/main" val="3621421768"/>
                  </a:ext>
                </a:extLst>
              </a:tr>
              <a:tr h="707571">
                <a:tc>
                  <a:txBody>
                    <a:bodyPr/>
                    <a:lstStyle/>
                    <a:p>
                      <a:pPr fontAlgn="base"/>
                      <a:endParaRPr lang="en-US" sz="2000">
                        <a:effectLst/>
                      </a:endParaRPr>
                    </a:p>
                  </a:txBody>
                  <a:tcPr/>
                </a:tc>
                <a:extLst>
                  <a:ext uri="{0D108BD9-81ED-4DB2-BD59-A6C34878D82A}">
                    <a16:rowId xmlns:a16="http://schemas.microsoft.com/office/drawing/2014/main" val="1733260455"/>
                  </a:ext>
                </a:extLst>
              </a:tr>
              <a:tr h="707571">
                <a:tc>
                  <a:txBody>
                    <a:bodyPr/>
                    <a:lstStyle/>
                    <a:p>
                      <a:pPr fontAlgn="base"/>
                      <a:endParaRPr lang="en-US" sz="2000">
                        <a:effectLst/>
                      </a:endParaRPr>
                    </a:p>
                  </a:txBody>
                  <a:tcPr/>
                </a:tc>
                <a:extLst>
                  <a:ext uri="{0D108BD9-81ED-4DB2-BD59-A6C34878D82A}">
                    <a16:rowId xmlns:a16="http://schemas.microsoft.com/office/drawing/2014/main" val="16907990"/>
                  </a:ext>
                </a:extLst>
              </a:tr>
            </a:tbl>
          </a:graphicData>
        </a:graphic>
      </p:graphicFrame>
      <p:sp>
        <p:nvSpPr>
          <p:cNvPr id="3" name="Content Placeholder 2">
            <a:extLst>
              <a:ext uri="{FF2B5EF4-FFF2-40B4-BE49-F238E27FC236}">
                <a16:creationId xmlns:a16="http://schemas.microsoft.com/office/drawing/2014/main" id="{C93A5B9B-B9F7-4A07-B7BD-167A38BB6D91}"/>
              </a:ext>
            </a:extLst>
          </p:cNvPr>
          <p:cNvSpPr>
            <a:spLocks noGrp="1"/>
          </p:cNvSpPr>
          <p:nvPr>
            <p:ph idx="1"/>
          </p:nvPr>
        </p:nvSpPr>
        <p:spPr>
          <a:xfrm>
            <a:off x="216581" y="1450962"/>
            <a:ext cx="7905178" cy="3176714"/>
          </a:xfrm>
        </p:spPr>
        <p:txBody>
          <a:bodyPr vert="horz" lIns="91440" tIns="45720" rIns="91440" bIns="45720" rtlCol="0" anchor="t">
            <a:noAutofit/>
          </a:bodyPr>
          <a:lstStyle/>
          <a:p>
            <a:r>
              <a:rPr lang="en-AU">
                <a:cs typeface="Calibri Light"/>
              </a:rPr>
              <a:t>Adding onto your narrative from this week, plan and write your ending.</a:t>
            </a:r>
          </a:p>
        </p:txBody>
      </p:sp>
      <p:sp>
        <p:nvSpPr>
          <p:cNvPr id="4" name="TextBox 3">
            <a:extLst>
              <a:ext uri="{FF2B5EF4-FFF2-40B4-BE49-F238E27FC236}">
                <a16:creationId xmlns:a16="http://schemas.microsoft.com/office/drawing/2014/main" id="{68F9A555-65CA-4BCA-A29C-61812395FB8D}"/>
              </a:ext>
            </a:extLst>
          </p:cNvPr>
          <p:cNvSpPr txBox="1"/>
          <p:nvPr/>
        </p:nvSpPr>
        <p:spPr>
          <a:xfrm>
            <a:off x="8181717" y="77424"/>
            <a:ext cx="3922144" cy="1754326"/>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b="1">
                <a:solidFill>
                  <a:srgbClr val="00B050"/>
                </a:solidFill>
                <a:ea typeface="+mn-lt"/>
                <a:cs typeface="+mn-lt"/>
              </a:rPr>
              <a:t>Sentence(s) that tell what happened after the consequence. </a:t>
            </a:r>
            <a:endParaRPr lang="en-US" b="1">
              <a:solidFill>
                <a:srgbClr val="00B050"/>
              </a:solidFill>
            </a:endParaRPr>
          </a:p>
          <a:p>
            <a:pPr defTabSz="914400">
              <a:defRPr/>
            </a:pPr>
            <a:endParaRPr lang="en-US"/>
          </a:p>
          <a:p>
            <a:pPr defTabSz="914400">
              <a:defRPr/>
            </a:pPr>
            <a:r>
              <a:rPr lang="en-US" b="1">
                <a:solidFill>
                  <a:srgbClr val="FF0080"/>
                </a:solidFill>
                <a:ea typeface="+mn-lt"/>
                <a:cs typeface="+mn-lt"/>
              </a:rPr>
              <a:t>Sentence(s) that tell what the character(s) feel or think at the end of the story.</a:t>
            </a:r>
            <a:endParaRPr lang="en-US" b="1">
              <a:solidFill>
                <a:srgbClr val="FF0080"/>
              </a:solidFill>
            </a:endParaRPr>
          </a:p>
        </p:txBody>
      </p:sp>
      <p:pic>
        <p:nvPicPr>
          <p:cNvPr id="5" name="Picture 6" descr="Diagram, table&#10;&#10;Description automatically generated">
            <a:extLst>
              <a:ext uri="{FF2B5EF4-FFF2-40B4-BE49-F238E27FC236}">
                <a16:creationId xmlns:a16="http://schemas.microsoft.com/office/drawing/2014/main" id="{2E0FA800-386C-4788-A888-15F38E407366}"/>
              </a:ext>
            </a:extLst>
          </p:cNvPr>
          <p:cNvPicPr>
            <a:picLocks noChangeAspect="1"/>
          </p:cNvPicPr>
          <p:nvPr/>
        </p:nvPicPr>
        <p:blipFill rotWithShape="1">
          <a:blip r:embed="rId3"/>
          <a:srcRect l="1333" t="54375" r="-445" b="1667"/>
          <a:stretch/>
        </p:blipFill>
        <p:spPr>
          <a:xfrm>
            <a:off x="214134" y="2214234"/>
            <a:ext cx="3089316" cy="2925443"/>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1BC196C6-B5D9-4A1A-A786-361751E81349}"/>
              </a:ext>
            </a:extLst>
          </p:cNvPr>
          <p:cNvPicPr>
            <a:picLocks noChangeAspect="1"/>
          </p:cNvPicPr>
          <p:nvPr/>
        </p:nvPicPr>
        <p:blipFill>
          <a:blip r:embed="rId4"/>
          <a:stretch>
            <a:fillRect/>
          </a:stretch>
        </p:blipFill>
        <p:spPr>
          <a:xfrm>
            <a:off x="9525179" y="4508649"/>
            <a:ext cx="2472546" cy="2067644"/>
          </a:xfrm>
          <a:prstGeom prst="rect">
            <a:avLst/>
          </a:prstGeom>
        </p:spPr>
      </p:pic>
    </p:spTree>
    <p:extLst>
      <p:ext uri="{BB962C8B-B14F-4D97-AF65-F5344CB8AC3E}">
        <p14:creationId xmlns:p14="http://schemas.microsoft.com/office/powerpoint/2010/main" val="2640810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B5E5-F430-479F-91FD-6CD0824C77CC}"/>
              </a:ext>
            </a:extLst>
          </p:cNvPr>
          <p:cNvSpPr>
            <a:spLocks noGrp="1"/>
          </p:cNvSpPr>
          <p:nvPr>
            <p:ph type="title"/>
          </p:nvPr>
        </p:nvSpPr>
        <p:spPr>
          <a:xfrm>
            <a:off x="676656" y="492760"/>
            <a:ext cx="9875520" cy="1356360"/>
          </a:xfrm>
        </p:spPr>
        <p:txBody>
          <a:bodyPr>
            <a:normAutofit/>
          </a:bodyPr>
          <a:lstStyle/>
          <a:p>
            <a:r>
              <a:rPr lang="en-US" sz="6000">
                <a:latin typeface="KG HAPPY" panose="02000000000000000000" pitchFamily="2" charset="0"/>
              </a:rPr>
              <a:t>Reflection</a:t>
            </a:r>
            <a:endParaRPr lang="en-US" sz="6000">
              <a:latin typeface="KG HAPPY" panose="02000000000000000000" pitchFamily="2" charset="0"/>
              <a:cs typeface="Calibri Light"/>
            </a:endParaRPr>
          </a:p>
        </p:txBody>
      </p:sp>
      <p:sp>
        <p:nvSpPr>
          <p:cNvPr id="6" name="Content Placeholder 5">
            <a:extLst>
              <a:ext uri="{FF2B5EF4-FFF2-40B4-BE49-F238E27FC236}">
                <a16:creationId xmlns:a16="http://schemas.microsoft.com/office/drawing/2014/main" id="{F84A49F2-621F-4A4E-A062-DBEA21F7F608}"/>
              </a:ext>
            </a:extLst>
          </p:cNvPr>
          <p:cNvSpPr>
            <a:spLocks noGrp="1"/>
          </p:cNvSpPr>
          <p:nvPr>
            <p:ph idx="1"/>
          </p:nvPr>
        </p:nvSpPr>
        <p:spPr/>
        <p:txBody>
          <a:bodyPr vert="horz" lIns="91440" tIns="45720" rIns="91440" bIns="45720" rtlCol="0" anchor="t">
            <a:normAutofit/>
          </a:bodyPr>
          <a:lstStyle/>
          <a:p>
            <a:endParaRPr lang="en-US">
              <a:cs typeface="Calibri Light"/>
            </a:endParaRPr>
          </a:p>
          <a:p>
            <a:endParaRPr lang="en-US">
              <a:cs typeface="Calibri Light"/>
            </a:endParaRPr>
          </a:p>
          <a:p>
            <a:endParaRPr lang="en-US">
              <a:cs typeface="Calibri Light"/>
            </a:endParaRPr>
          </a:p>
        </p:txBody>
      </p:sp>
      <p:sp>
        <p:nvSpPr>
          <p:cNvPr id="4" name="Content Placeholder 2">
            <a:extLst>
              <a:ext uri="{FF2B5EF4-FFF2-40B4-BE49-F238E27FC236}">
                <a16:creationId xmlns:a16="http://schemas.microsoft.com/office/drawing/2014/main" id="{56B1B7F4-D715-4629-96A2-87D0DF019EF6}"/>
              </a:ext>
            </a:extLst>
          </p:cNvPr>
          <p:cNvSpPr txBox="1">
            <a:spLocks/>
          </p:cNvSpPr>
          <p:nvPr/>
        </p:nvSpPr>
        <p:spPr>
          <a:xfrm>
            <a:off x="812800" y="1849120"/>
            <a:ext cx="10365631" cy="4399280"/>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5720" indent="0">
              <a:buFont typeface="Arial" pitchFamily="34" charset="0"/>
              <a:buNone/>
            </a:pPr>
            <a:endParaRPr lang="en-US" sz="3200">
              <a:solidFill>
                <a:schemeClr val="tx1"/>
              </a:solidFill>
              <a:cs typeface="Calibri Light"/>
            </a:endParaRPr>
          </a:p>
        </p:txBody>
      </p:sp>
      <p:sp>
        <p:nvSpPr>
          <p:cNvPr id="3" name="Content Placeholder 2">
            <a:extLst>
              <a:ext uri="{FF2B5EF4-FFF2-40B4-BE49-F238E27FC236}">
                <a16:creationId xmlns:a16="http://schemas.microsoft.com/office/drawing/2014/main" id="{8A465653-0C74-424D-AF82-18FA36DB90B3}"/>
              </a:ext>
            </a:extLst>
          </p:cNvPr>
          <p:cNvSpPr txBox="1">
            <a:spLocks/>
          </p:cNvSpPr>
          <p:nvPr/>
        </p:nvSpPr>
        <p:spPr>
          <a:xfrm>
            <a:off x="489750" y="1853529"/>
            <a:ext cx="11213800" cy="4255015"/>
          </a:xfrm>
          <a:prstGeom prst="rect">
            <a:avLst/>
          </a:prstGeom>
        </p:spPr>
        <p:txBody>
          <a:bodyPr vert="horz" lIns="91440" tIns="45720" rIns="91440" bIns="45720" rtlCol="0" anchor="t">
            <a:normAutofit fontScale="925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AU" sz="3600">
                <a:solidFill>
                  <a:schemeClr val="tx1"/>
                </a:solidFill>
                <a:cs typeface="Calibri Light"/>
              </a:rPr>
              <a:t>Today we learned about the ending in a narrative. </a:t>
            </a:r>
            <a:endParaRPr lang="en-US" sz="3600">
              <a:solidFill>
                <a:schemeClr val="tx1"/>
              </a:solidFill>
              <a:ea typeface="+mn-lt"/>
              <a:cs typeface="+mn-lt"/>
            </a:endParaRPr>
          </a:p>
          <a:p>
            <a:r>
              <a:rPr lang="en-AU" sz="3600">
                <a:ea typeface="+mn-lt"/>
                <a:cs typeface="+mn-lt"/>
              </a:rPr>
              <a:t>The ending includes: </a:t>
            </a:r>
            <a:endParaRPr lang="en-US" sz="3600">
              <a:ea typeface="+mn-lt"/>
              <a:cs typeface="+mn-lt"/>
            </a:endParaRPr>
          </a:p>
          <a:p>
            <a:pPr>
              <a:lnSpc>
                <a:spcPct val="100000"/>
              </a:lnSpc>
              <a:spcBef>
                <a:spcPts val="0"/>
              </a:spcBef>
            </a:pPr>
            <a:endParaRPr lang="en-US" sz="3600">
              <a:solidFill>
                <a:schemeClr val="tx1"/>
              </a:solidFill>
              <a:ea typeface="+mn-lt"/>
              <a:cs typeface="+mn-lt"/>
            </a:endParaRPr>
          </a:p>
          <a:p>
            <a:pPr>
              <a:lnSpc>
                <a:spcPct val="100000"/>
              </a:lnSpc>
              <a:spcBef>
                <a:spcPts val="0"/>
              </a:spcBef>
            </a:pPr>
            <a:r>
              <a:rPr lang="en-US" sz="3600" b="1">
                <a:solidFill>
                  <a:schemeClr val="tx1"/>
                </a:solidFill>
                <a:ea typeface="+mn-lt"/>
                <a:cs typeface="+mn-lt"/>
              </a:rPr>
              <a:t>Sentence(s) that tell what happened after the consequence. </a:t>
            </a:r>
            <a:endParaRPr lang="en-US" b="1">
              <a:solidFill>
                <a:schemeClr val="tx1"/>
              </a:solidFill>
              <a:cs typeface="Calibri Light"/>
            </a:endParaRPr>
          </a:p>
          <a:p>
            <a:pPr>
              <a:lnSpc>
                <a:spcPct val="100000"/>
              </a:lnSpc>
              <a:spcBef>
                <a:spcPts val="0"/>
              </a:spcBef>
            </a:pPr>
            <a:endParaRPr lang="en-US" sz="3600" b="1">
              <a:solidFill>
                <a:schemeClr val="tx1"/>
              </a:solidFill>
              <a:ea typeface="+mn-lt"/>
              <a:cs typeface="+mn-lt"/>
            </a:endParaRPr>
          </a:p>
          <a:p>
            <a:pPr>
              <a:lnSpc>
                <a:spcPct val="100000"/>
              </a:lnSpc>
              <a:spcBef>
                <a:spcPts val="0"/>
              </a:spcBef>
            </a:pPr>
            <a:r>
              <a:rPr lang="en-US" sz="3600" b="1">
                <a:solidFill>
                  <a:schemeClr val="tx1"/>
                </a:solidFill>
                <a:ea typeface="+mn-lt"/>
                <a:cs typeface="+mn-lt"/>
              </a:rPr>
              <a:t>Sentence(s) that tell what the character(s) feel or think at the end of the story.</a:t>
            </a:r>
            <a:endParaRPr lang="en-AU" b="1">
              <a:solidFill>
                <a:schemeClr val="tx1"/>
              </a:solidFill>
              <a:cs typeface="Calibri Light"/>
            </a:endParaRPr>
          </a:p>
          <a:p>
            <a:endParaRPr lang="en-AU" sz="3600">
              <a:ea typeface="+mn-lt"/>
              <a:cs typeface="+mn-lt"/>
            </a:endParaRPr>
          </a:p>
          <a:p>
            <a:r>
              <a:rPr lang="en-AU" sz="3600">
                <a:ea typeface="+mn-lt"/>
                <a:cs typeface="+mn-lt"/>
              </a:rPr>
              <a:t>The ending should leave the reader feeling satisfied.</a:t>
            </a:r>
            <a:endParaRPr lang="en-US" sz="3600">
              <a:ea typeface="+mn-lt"/>
              <a:cs typeface="+mn-lt"/>
            </a:endParaRPr>
          </a:p>
          <a:p>
            <a:pPr marL="0" indent="0">
              <a:buNone/>
            </a:pPr>
            <a:endParaRPr lang="en-AU">
              <a:solidFill>
                <a:schemeClr val="tx1"/>
              </a:solidFill>
              <a:cs typeface="Calibri Light" panose="020F0302020204030204"/>
            </a:endParaRPr>
          </a:p>
        </p:txBody>
      </p:sp>
    </p:spTree>
    <p:extLst>
      <p:ext uri="{BB962C8B-B14F-4D97-AF65-F5344CB8AC3E}">
        <p14:creationId xmlns:p14="http://schemas.microsoft.com/office/powerpoint/2010/main" val="31885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5E43-A8BD-4C20-B83C-E689757C3951}"/>
              </a:ext>
            </a:extLst>
          </p:cNvPr>
          <p:cNvSpPr>
            <a:spLocks noGrp="1"/>
          </p:cNvSpPr>
          <p:nvPr>
            <p:ph type="ctrTitle"/>
          </p:nvPr>
        </p:nvSpPr>
        <p:spPr/>
        <p:txBody>
          <a:bodyPr/>
          <a:lstStyle/>
          <a:p>
            <a:r>
              <a:rPr lang="en-AU">
                <a:latin typeface="KG HAPPY" panose="02000000000000000000" pitchFamily="2" charset="0"/>
              </a:rPr>
              <a:t>Writing</a:t>
            </a:r>
          </a:p>
        </p:txBody>
      </p:sp>
      <p:sp>
        <p:nvSpPr>
          <p:cNvPr id="3" name="Subtitle 2">
            <a:extLst>
              <a:ext uri="{FF2B5EF4-FFF2-40B4-BE49-F238E27FC236}">
                <a16:creationId xmlns:a16="http://schemas.microsoft.com/office/drawing/2014/main" id="{AB6700C6-A7D6-4B67-9128-4039B9405D64}"/>
              </a:ext>
            </a:extLst>
          </p:cNvPr>
          <p:cNvSpPr>
            <a:spLocks noGrp="1"/>
          </p:cNvSpPr>
          <p:nvPr>
            <p:ph type="subTitle" idx="1"/>
          </p:nvPr>
        </p:nvSpPr>
        <p:spPr/>
        <p:txBody>
          <a:bodyPr vert="horz" lIns="91440" tIns="45720" rIns="91440" bIns="45720" rtlCol="0" anchor="t">
            <a:normAutofit/>
          </a:bodyPr>
          <a:lstStyle/>
          <a:p>
            <a:r>
              <a:rPr lang="en-AU">
                <a:cs typeface="Calibri Light"/>
              </a:rPr>
              <a:t>Session 4 Week 10</a:t>
            </a:r>
          </a:p>
        </p:txBody>
      </p:sp>
    </p:spTree>
    <p:extLst>
      <p:ext uri="{BB962C8B-B14F-4D97-AF65-F5344CB8AC3E}">
        <p14:creationId xmlns:p14="http://schemas.microsoft.com/office/powerpoint/2010/main" val="2509939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p:txBody>
          <a:bodyPr/>
          <a:lstStyle/>
          <a:p>
            <a:r>
              <a:rPr lang="en-AU">
                <a:latin typeface="KG HAPPY" panose="02000000000000000000" pitchFamily="2" charset="0"/>
              </a:rPr>
              <a:t>Learning Intentions</a:t>
            </a:r>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a:xfrm>
            <a:off x="662279" y="2155454"/>
            <a:ext cx="10753725" cy="3766185"/>
          </a:xfrm>
        </p:spPr>
        <p:txBody>
          <a:bodyPr vert="horz" lIns="91440" tIns="45720" rIns="91440" bIns="45720" rtlCol="0" anchor="t">
            <a:normAutofit/>
          </a:bodyPr>
          <a:lstStyle/>
          <a:p>
            <a:r>
              <a:rPr lang="en-AU" sz="4000" b="1"/>
              <a:t>Our learning goal is to:</a:t>
            </a:r>
            <a:endParaRPr lang="en-US" sz="4000">
              <a:ea typeface="+mn-lt"/>
              <a:cs typeface="+mn-lt"/>
            </a:endParaRPr>
          </a:p>
          <a:p>
            <a:pPr marL="0" indent="0">
              <a:buNone/>
            </a:pPr>
            <a:r>
              <a:rPr lang="en-AU" sz="4000">
                <a:ea typeface="+mn-lt"/>
                <a:cs typeface="+mn-lt"/>
              </a:rPr>
              <a:t>Publish my narrative on the computer.</a:t>
            </a:r>
          </a:p>
          <a:p>
            <a:endParaRPr lang="en-AU" b="1">
              <a:cs typeface="Calibri Light"/>
            </a:endParaRPr>
          </a:p>
        </p:txBody>
      </p:sp>
      <p:pic>
        <p:nvPicPr>
          <p:cNvPr id="4" name="Picture 4" descr="A picture containing text, clipart&#10;&#10;Description automatically generated">
            <a:extLst>
              <a:ext uri="{FF2B5EF4-FFF2-40B4-BE49-F238E27FC236}">
                <a16:creationId xmlns:a16="http://schemas.microsoft.com/office/drawing/2014/main" id="{D9CC6A9A-EA7B-48DC-2F4E-695CEBBD7A86}"/>
              </a:ext>
            </a:extLst>
          </p:cNvPr>
          <p:cNvPicPr>
            <a:picLocks noChangeAspect="1"/>
          </p:cNvPicPr>
          <p:nvPr/>
        </p:nvPicPr>
        <p:blipFill rotWithShape="1">
          <a:blip r:embed="rId2"/>
          <a:srcRect l="-1613" r="1613" b="7609"/>
          <a:stretch/>
        </p:blipFill>
        <p:spPr>
          <a:xfrm>
            <a:off x="6946106" y="3617118"/>
            <a:ext cx="3021774" cy="2744359"/>
          </a:xfrm>
          <a:prstGeom prst="rect">
            <a:avLst/>
          </a:prstGeom>
        </p:spPr>
      </p:pic>
    </p:spTree>
    <p:extLst>
      <p:ext uri="{BB962C8B-B14F-4D97-AF65-F5344CB8AC3E}">
        <p14:creationId xmlns:p14="http://schemas.microsoft.com/office/powerpoint/2010/main" val="305972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B5E5-F430-479F-91FD-6CD0824C77CC}"/>
              </a:ext>
            </a:extLst>
          </p:cNvPr>
          <p:cNvSpPr>
            <a:spLocks noGrp="1"/>
          </p:cNvSpPr>
          <p:nvPr>
            <p:ph type="title"/>
          </p:nvPr>
        </p:nvSpPr>
        <p:spPr>
          <a:xfrm>
            <a:off x="676656" y="492760"/>
            <a:ext cx="9875520" cy="1356360"/>
          </a:xfrm>
        </p:spPr>
        <p:txBody>
          <a:bodyPr>
            <a:normAutofit/>
          </a:bodyPr>
          <a:lstStyle/>
          <a:p>
            <a:r>
              <a:rPr lang="en-US" sz="6000">
                <a:latin typeface="KG HAPPY" panose="02000000000000000000" pitchFamily="2" charset="0"/>
              </a:rPr>
              <a:t>Reflection</a:t>
            </a:r>
            <a:endParaRPr lang="en-US" sz="6000">
              <a:latin typeface="KG HAPPY" panose="02000000000000000000" pitchFamily="2" charset="0"/>
              <a:cs typeface="Calibri Light"/>
            </a:endParaRPr>
          </a:p>
        </p:txBody>
      </p:sp>
      <p:sp>
        <p:nvSpPr>
          <p:cNvPr id="6" name="Content Placeholder 5">
            <a:extLst>
              <a:ext uri="{FF2B5EF4-FFF2-40B4-BE49-F238E27FC236}">
                <a16:creationId xmlns:a16="http://schemas.microsoft.com/office/drawing/2014/main" id="{F84A49F2-621F-4A4E-A062-DBEA21F7F608}"/>
              </a:ext>
            </a:extLst>
          </p:cNvPr>
          <p:cNvSpPr>
            <a:spLocks noGrp="1"/>
          </p:cNvSpPr>
          <p:nvPr>
            <p:ph idx="1"/>
          </p:nvPr>
        </p:nvSpPr>
        <p:spPr/>
        <p:txBody>
          <a:bodyPr vert="horz" lIns="91440" tIns="45720" rIns="91440" bIns="45720" rtlCol="0" anchor="t">
            <a:normAutofit/>
          </a:bodyPr>
          <a:lstStyle/>
          <a:p>
            <a:endParaRPr lang="en-US">
              <a:cs typeface="Calibri Light"/>
            </a:endParaRPr>
          </a:p>
          <a:p>
            <a:endParaRPr lang="en-US">
              <a:cs typeface="Calibri Light"/>
            </a:endParaRPr>
          </a:p>
          <a:p>
            <a:endParaRPr lang="en-US">
              <a:cs typeface="Calibri Light"/>
            </a:endParaRPr>
          </a:p>
        </p:txBody>
      </p:sp>
      <p:sp>
        <p:nvSpPr>
          <p:cNvPr id="4" name="Content Placeholder 2">
            <a:extLst>
              <a:ext uri="{FF2B5EF4-FFF2-40B4-BE49-F238E27FC236}">
                <a16:creationId xmlns:a16="http://schemas.microsoft.com/office/drawing/2014/main" id="{56B1B7F4-D715-4629-96A2-87D0DF019EF6}"/>
              </a:ext>
            </a:extLst>
          </p:cNvPr>
          <p:cNvSpPr txBox="1">
            <a:spLocks/>
          </p:cNvSpPr>
          <p:nvPr/>
        </p:nvSpPr>
        <p:spPr>
          <a:xfrm>
            <a:off x="812800" y="1849120"/>
            <a:ext cx="10365631" cy="4399280"/>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5720" indent="0">
              <a:buFont typeface="Arial" pitchFamily="34" charset="0"/>
              <a:buNone/>
            </a:pPr>
            <a:endParaRPr lang="en-US" sz="3200">
              <a:solidFill>
                <a:schemeClr val="tx1"/>
              </a:solidFill>
              <a:cs typeface="Calibri Light"/>
            </a:endParaRPr>
          </a:p>
        </p:txBody>
      </p:sp>
      <p:sp>
        <p:nvSpPr>
          <p:cNvPr id="3" name="Content Placeholder 2">
            <a:extLst>
              <a:ext uri="{FF2B5EF4-FFF2-40B4-BE49-F238E27FC236}">
                <a16:creationId xmlns:a16="http://schemas.microsoft.com/office/drawing/2014/main" id="{BC869894-058D-4A8A-A828-F664C18B59C6}"/>
              </a:ext>
            </a:extLst>
          </p:cNvPr>
          <p:cNvSpPr txBox="1">
            <a:spLocks/>
          </p:cNvSpPr>
          <p:nvPr/>
        </p:nvSpPr>
        <p:spPr>
          <a:xfrm>
            <a:off x="590392" y="1810397"/>
            <a:ext cx="11213800" cy="3766185"/>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pPr>
            <a:r>
              <a:rPr lang="en-AU" sz="3600" b="1">
                <a:solidFill>
                  <a:schemeClr val="tx1"/>
                </a:solidFill>
                <a:cs typeface="Calibri Light"/>
              </a:rPr>
              <a:t>Relevance:</a:t>
            </a:r>
            <a:r>
              <a:rPr lang="en-AU" sz="3600">
                <a:solidFill>
                  <a:schemeClr val="tx1"/>
                </a:solidFill>
                <a:cs typeface="Calibri Light"/>
              </a:rPr>
              <a:t> Why am I learning about story grammar and how to identify it in a narrative?</a:t>
            </a:r>
          </a:p>
          <a:p>
            <a:pPr marL="0" indent="0">
              <a:buNone/>
            </a:pPr>
            <a:endParaRPr lang="en-AU" sz="3600">
              <a:solidFill>
                <a:schemeClr val="tx1"/>
              </a:solidFill>
              <a:cs typeface="Calibri Light"/>
            </a:endParaRPr>
          </a:p>
          <a:p>
            <a:pPr marL="0" indent="0">
              <a:buNone/>
            </a:pPr>
            <a:r>
              <a:rPr lang="en-AU" sz="3600">
                <a:solidFill>
                  <a:schemeClr val="tx1"/>
                </a:solidFill>
                <a:cs typeface="Calibri Light"/>
              </a:rPr>
              <a:t>A) I will be able to explain all the parts of a narrative. </a:t>
            </a:r>
          </a:p>
          <a:p>
            <a:pPr marL="0" indent="0">
              <a:buNone/>
            </a:pPr>
            <a:r>
              <a:rPr lang="en-AU" sz="3600">
                <a:solidFill>
                  <a:schemeClr val="tx1"/>
                </a:solidFill>
                <a:cs typeface="Calibri Light"/>
              </a:rPr>
              <a:t>B) I want my narrative writing to improve.</a:t>
            </a:r>
          </a:p>
          <a:p>
            <a:pPr marL="0" indent="0">
              <a:buNone/>
            </a:pPr>
            <a:r>
              <a:rPr lang="en-AU" sz="3600">
                <a:solidFill>
                  <a:schemeClr val="tx1"/>
                </a:solidFill>
                <a:cs typeface="Calibri Light"/>
              </a:rPr>
              <a:t>C) It is part of the required Year 3 learning. </a:t>
            </a:r>
          </a:p>
        </p:txBody>
      </p:sp>
    </p:spTree>
    <p:extLst>
      <p:ext uri="{BB962C8B-B14F-4D97-AF65-F5344CB8AC3E}">
        <p14:creationId xmlns:p14="http://schemas.microsoft.com/office/powerpoint/2010/main" val="263322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5E43-A8BD-4C20-B83C-E689757C3951}"/>
              </a:ext>
            </a:extLst>
          </p:cNvPr>
          <p:cNvSpPr>
            <a:spLocks noGrp="1"/>
          </p:cNvSpPr>
          <p:nvPr>
            <p:ph type="ctrTitle"/>
          </p:nvPr>
        </p:nvSpPr>
        <p:spPr/>
        <p:txBody>
          <a:bodyPr/>
          <a:lstStyle/>
          <a:p>
            <a:r>
              <a:rPr lang="en-AU">
                <a:latin typeface="KG HAPPY" panose="02000000000000000000" pitchFamily="2" charset="0"/>
              </a:rPr>
              <a:t>Writing</a:t>
            </a:r>
          </a:p>
        </p:txBody>
      </p:sp>
      <p:sp>
        <p:nvSpPr>
          <p:cNvPr id="3" name="Subtitle 2">
            <a:extLst>
              <a:ext uri="{FF2B5EF4-FFF2-40B4-BE49-F238E27FC236}">
                <a16:creationId xmlns:a16="http://schemas.microsoft.com/office/drawing/2014/main" id="{AB6700C6-A7D6-4B67-9128-4039B9405D64}"/>
              </a:ext>
            </a:extLst>
          </p:cNvPr>
          <p:cNvSpPr>
            <a:spLocks noGrp="1"/>
          </p:cNvSpPr>
          <p:nvPr>
            <p:ph type="subTitle" idx="1"/>
          </p:nvPr>
        </p:nvSpPr>
        <p:spPr/>
        <p:txBody>
          <a:bodyPr vert="horz" lIns="91440" tIns="45720" rIns="91440" bIns="45720" rtlCol="0" anchor="t">
            <a:normAutofit/>
          </a:bodyPr>
          <a:lstStyle/>
          <a:p>
            <a:r>
              <a:rPr lang="en-AU"/>
              <a:t>Session 3 Week 9 </a:t>
            </a:r>
          </a:p>
        </p:txBody>
      </p:sp>
    </p:spTree>
    <p:extLst>
      <p:ext uri="{BB962C8B-B14F-4D97-AF65-F5344CB8AC3E}">
        <p14:creationId xmlns:p14="http://schemas.microsoft.com/office/powerpoint/2010/main" val="305283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173448" y="295973"/>
            <a:ext cx="10772775" cy="1658198"/>
          </a:xfrm>
        </p:spPr>
        <p:txBody>
          <a:bodyPr/>
          <a:lstStyle/>
          <a:p>
            <a:r>
              <a:rPr lang="en-AU">
                <a:latin typeface="KG HAPPY" panose="02000000000000000000" pitchFamily="2" charset="0"/>
              </a:rPr>
              <a:t>Activating Prior Knowledge</a:t>
            </a:r>
          </a:p>
        </p:txBody>
      </p:sp>
      <p:graphicFrame>
        <p:nvGraphicFramePr>
          <p:cNvPr id="4" name="Table 3">
            <a:extLst>
              <a:ext uri="{FF2B5EF4-FFF2-40B4-BE49-F238E27FC236}">
                <a16:creationId xmlns:a16="http://schemas.microsoft.com/office/drawing/2014/main" id="{DB2235CA-5BDE-4DBD-A74D-A90D968D3FE5}"/>
              </a:ext>
            </a:extLst>
          </p:cNvPr>
          <p:cNvGraphicFramePr>
            <a:graphicFrameLocks noGrp="1"/>
          </p:cNvGraphicFramePr>
          <p:nvPr>
            <p:extLst>
              <p:ext uri="{D42A27DB-BD31-4B8C-83A1-F6EECF244321}">
                <p14:modId xmlns:p14="http://schemas.microsoft.com/office/powerpoint/2010/main" val="1888844240"/>
              </p:ext>
            </p:extLst>
          </p:nvPr>
        </p:nvGraphicFramePr>
        <p:xfrm>
          <a:off x="4209481" y="1720755"/>
          <a:ext cx="7438141" cy="4657702"/>
        </p:xfrm>
        <a:graphic>
          <a:graphicData uri="http://schemas.openxmlformats.org/drawingml/2006/table">
            <a:tbl>
              <a:tblPr firstRow="1" bandRow="1">
                <a:tableStyleId>{5940675A-B579-460E-94D1-54222C63F5DA}</a:tableStyleId>
              </a:tblPr>
              <a:tblGrid>
                <a:gridCol w="7438141">
                  <a:extLst>
                    <a:ext uri="{9D8B030D-6E8A-4147-A177-3AD203B41FA5}">
                      <a16:colId xmlns:a16="http://schemas.microsoft.com/office/drawing/2014/main" val="2817738883"/>
                    </a:ext>
                  </a:extLst>
                </a:gridCol>
              </a:tblGrid>
              <a:tr h="511434">
                <a:tc>
                  <a:txBody>
                    <a:bodyPr/>
                    <a:lstStyle/>
                    <a:p>
                      <a:pPr fontAlgn="base"/>
                      <a:r>
                        <a:rPr lang="en-US" sz="2000">
                          <a:effectLst/>
                        </a:rPr>
                        <a:t>Who is in the story (people, animals)​</a:t>
                      </a:r>
                      <a:endParaRPr lang="en-US">
                        <a:effectLst/>
                      </a:endParaRPr>
                    </a:p>
                  </a:txBody>
                  <a:tcPr/>
                </a:tc>
                <a:extLst>
                  <a:ext uri="{0D108BD9-81ED-4DB2-BD59-A6C34878D82A}">
                    <a16:rowId xmlns:a16="http://schemas.microsoft.com/office/drawing/2014/main" val="1901047576"/>
                  </a:ext>
                </a:extLst>
              </a:tr>
              <a:tr h="511434">
                <a:tc>
                  <a:txBody>
                    <a:bodyPr/>
                    <a:lstStyle/>
                    <a:p>
                      <a:pPr fontAlgn="base"/>
                      <a:r>
                        <a:rPr lang="en-US" sz="2000">
                          <a:effectLst/>
                        </a:rPr>
                        <a:t>Context – where, when and why the story is taking place. </a:t>
                      </a:r>
                      <a:endParaRPr lang="en-US">
                        <a:effectLst/>
                      </a:endParaRPr>
                    </a:p>
                  </a:txBody>
                  <a:tcPr/>
                </a:tc>
                <a:extLst>
                  <a:ext uri="{0D108BD9-81ED-4DB2-BD59-A6C34878D82A}">
                    <a16:rowId xmlns:a16="http://schemas.microsoft.com/office/drawing/2014/main" val="3621421768"/>
                  </a:ext>
                </a:extLst>
              </a:tr>
              <a:tr h="566230">
                <a:tc>
                  <a:txBody>
                    <a:bodyPr/>
                    <a:lstStyle/>
                    <a:p>
                      <a:pPr fontAlgn="base"/>
                      <a:r>
                        <a:rPr lang="en-US" sz="2000">
                          <a:effectLst/>
                        </a:rPr>
                        <a:t>The main challenge the characters have to overcome​</a:t>
                      </a:r>
                      <a:endParaRPr lang="en-US">
                        <a:effectLst/>
                      </a:endParaRPr>
                    </a:p>
                  </a:txBody>
                  <a:tcPr/>
                </a:tc>
                <a:extLst>
                  <a:ext uri="{0D108BD9-81ED-4DB2-BD59-A6C34878D82A}">
                    <a16:rowId xmlns:a16="http://schemas.microsoft.com/office/drawing/2014/main" val="1733260455"/>
                  </a:ext>
                </a:extLst>
              </a:tr>
              <a:tr h="511434">
                <a:tc>
                  <a:txBody>
                    <a:bodyPr/>
                    <a:lstStyle/>
                    <a:p>
                      <a:pPr fontAlgn="base"/>
                      <a:r>
                        <a:rPr lang="en-US" sz="2000">
                          <a:effectLst/>
                        </a:rPr>
                        <a:t>How the character is feeling about the problem.​</a:t>
                      </a:r>
                      <a:endParaRPr lang="en-US">
                        <a:effectLst/>
                      </a:endParaRPr>
                    </a:p>
                  </a:txBody>
                  <a:tcPr/>
                </a:tc>
                <a:extLst>
                  <a:ext uri="{0D108BD9-81ED-4DB2-BD59-A6C34878D82A}">
                    <a16:rowId xmlns:a16="http://schemas.microsoft.com/office/drawing/2014/main" val="16907990"/>
                  </a:ext>
                </a:extLst>
              </a:tr>
              <a:tr h="511434">
                <a:tc>
                  <a:txBody>
                    <a:bodyPr/>
                    <a:lstStyle/>
                    <a:p>
                      <a:pPr fontAlgn="base"/>
                      <a:r>
                        <a:rPr lang="en-US" sz="2000">
                          <a:effectLst/>
                        </a:rPr>
                        <a:t>What the character planned or decided to do.​</a:t>
                      </a:r>
                      <a:endParaRPr lang="en-US">
                        <a:effectLst/>
                      </a:endParaRPr>
                    </a:p>
                  </a:txBody>
                  <a:tcPr/>
                </a:tc>
                <a:extLst>
                  <a:ext uri="{0D108BD9-81ED-4DB2-BD59-A6C34878D82A}">
                    <a16:rowId xmlns:a16="http://schemas.microsoft.com/office/drawing/2014/main" val="1330747383"/>
                  </a:ext>
                </a:extLst>
              </a:tr>
              <a:tr h="511434">
                <a:tc>
                  <a:txBody>
                    <a:bodyPr/>
                    <a:lstStyle/>
                    <a:p>
                      <a:pPr fontAlgn="base"/>
                      <a:r>
                        <a:rPr lang="en-US" sz="2000">
                          <a:effectLst/>
                        </a:rPr>
                        <a:t>The plan put into action.​</a:t>
                      </a:r>
                      <a:endParaRPr lang="en-US">
                        <a:effectLst/>
                      </a:endParaRPr>
                    </a:p>
                  </a:txBody>
                  <a:tcPr/>
                </a:tc>
                <a:extLst>
                  <a:ext uri="{0D108BD9-81ED-4DB2-BD59-A6C34878D82A}">
                    <a16:rowId xmlns:a16="http://schemas.microsoft.com/office/drawing/2014/main" val="128859690"/>
                  </a:ext>
                </a:extLst>
              </a:tr>
              <a:tr h="511434">
                <a:tc>
                  <a:txBody>
                    <a:bodyPr/>
                    <a:lstStyle/>
                    <a:p>
                      <a:pPr fontAlgn="base"/>
                      <a:r>
                        <a:rPr lang="en-US" sz="2000">
                          <a:effectLst/>
                        </a:rPr>
                        <a:t>The result of the plan</a:t>
                      </a:r>
                      <a:endParaRPr lang="en-US">
                        <a:effectLst/>
                      </a:endParaRPr>
                    </a:p>
                  </a:txBody>
                  <a:tcPr/>
                </a:tc>
                <a:extLst>
                  <a:ext uri="{0D108BD9-81ED-4DB2-BD59-A6C34878D82A}">
                    <a16:rowId xmlns:a16="http://schemas.microsoft.com/office/drawing/2014/main" val="2752637737"/>
                  </a:ext>
                </a:extLst>
              </a:tr>
              <a:tr h="511434">
                <a:tc>
                  <a:txBody>
                    <a:bodyPr/>
                    <a:lstStyle/>
                    <a:p>
                      <a:pPr fontAlgn="base"/>
                      <a:r>
                        <a:rPr lang="en-US" sz="2000">
                          <a:effectLst/>
                        </a:rPr>
                        <a:t>What is the conclusion? How does the story end?​</a:t>
                      </a:r>
                      <a:endParaRPr lang="en-US">
                        <a:effectLst/>
                      </a:endParaRPr>
                    </a:p>
                  </a:txBody>
                  <a:tcPr/>
                </a:tc>
                <a:extLst>
                  <a:ext uri="{0D108BD9-81ED-4DB2-BD59-A6C34878D82A}">
                    <a16:rowId xmlns:a16="http://schemas.microsoft.com/office/drawing/2014/main" val="76597027"/>
                  </a:ext>
                </a:extLst>
              </a:tr>
              <a:tr h="511434">
                <a:tc>
                  <a:txBody>
                    <a:bodyPr/>
                    <a:lstStyle/>
                    <a:p>
                      <a:pPr fontAlgn="base"/>
                      <a:r>
                        <a:rPr lang="en-US" sz="2000">
                          <a:effectLst/>
                        </a:rPr>
                        <a:t>How the character feels at the end of the story. ​</a:t>
                      </a:r>
                      <a:endParaRPr lang="en-US">
                        <a:effectLst/>
                      </a:endParaRPr>
                    </a:p>
                  </a:txBody>
                  <a:tcPr/>
                </a:tc>
                <a:extLst>
                  <a:ext uri="{0D108BD9-81ED-4DB2-BD59-A6C34878D82A}">
                    <a16:rowId xmlns:a16="http://schemas.microsoft.com/office/drawing/2014/main" val="3452081703"/>
                  </a:ext>
                </a:extLst>
              </a:tr>
            </a:tbl>
          </a:graphicData>
        </a:graphic>
      </p:graphicFrame>
      <p:pic>
        <p:nvPicPr>
          <p:cNvPr id="6" name="Picture 6" descr="Diagram, table&#10;&#10;Description automatically generated">
            <a:extLst>
              <a:ext uri="{FF2B5EF4-FFF2-40B4-BE49-F238E27FC236}">
                <a16:creationId xmlns:a16="http://schemas.microsoft.com/office/drawing/2014/main" id="{8E795C14-D9CD-4F06-BA90-6F75EB08D976}"/>
              </a:ext>
            </a:extLst>
          </p:cNvPr>
          <p:cNvPicPr>
            <a:picLocks noChangeAspect="1"/>
          </p:cNvPicPr>
          <p:nvPr/>
        </p:nvPicPr>
        <p:blipFill>
          <a:blip r:embed="rId3"/>
          <a:stretch>
            <a:fillRect/>
          </a:stretch>
        </p:blipFill>
        <p:spPr>
          <a:xfrm>
            <a:off x="1782312" y="1715993"/>
            <a:ext cx="2451763" cy="4688432"/>
          </a:xfrm>
          <a:prstGeom prst="rect">
            <a:avLst/>
          </a:prstGeom>
        </p:spPr>
      </p:pic>
      <p:sp>
        <p:nvSpPr>
          <p:cNvPr id="3" name="Oval 2">
            <a:extLst>
              <a:ext uri="{FF2B5EF4-FFF2-40B4-BE49-F238E27FC236}">
                <a16:creationId xmlns:a16="http://schemas.microsoft.com/office/drawing/2014/main" id="{D4B535E1-079C-4A56-AA49-D348026D8268}"/>
              </a:ext>
            </a:extLst>
          </p:cNvPr>
          <p:cNvSpPr/>
          <p:nvPr/>
        </p:nvSpPr>
        <p:spPr>
          <a:xfrm>
            <a:off x="1541253" y="1663460"/>
            <a:ext cx="2918602" cy="1135811"/>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67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p:txBody>
          <a:bodyPr/>
          <a:lstStyle/>
          <a:p>
            <a:r>
              <a:rPr lang="en-AU">
                <a:latin typeface="KG HAPPY" panose="02000000000000000000" pitchFamily="2" charset="0"/>
              </a:rPr>
              <a:t>Learning Intentions</a:t>
            </a:r>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a:xfrm>
            <a:off x="662279" y="2155454"/>
            <a:ext cx="10753725" cy="3766185"/>
          </a:xfrm>
        </p:spPr>
        <p:txBody>
          <a:bodyPr vert="horz" lIns="91440" tIns="45720" rIns="91440" bIns="45720" rtlCol="0" anchor="t">
            <a:normAutofit/>
          </a:bodyPr>
          <a:lstStyle/>
          <a:p>
            <a:r>
              <a:rPr lang="en-AU" sz="4000" b="1"/>
              <a:t>Our learning goal is to:</a:t>
            </a:r>
            <a:endParaRPr lang="en-US" sz="4000">
              <a:ea typeface="+mn-lt"/>
              <a:cs typeface="+mn-lt"/>
            </a:endParaRPr>
          </a:p>
          <a:p>
            <a:r>
              <a:rPr lang="en-AU" sz="4000">
                <a:cs typeface="Calibri Light"/>
              </a:rPr>
              <a:t>write a setting </a:t>
            </a:r>
            <a:endParaRPr lang="en-AU" sz="4000">
              <a:ea typeface="+mn-lt"/>
              <a:cs typeface="+mn-lt"/>
            </a:endParaRPr>
          </a:p>
          <a:p>
            <a:endParaRPr lang="en-AU" b="1">
              <a:cs typeface="Calibri Light"/>
            </a:endParaRPr>
          </a:p>
        </p:txBody>
      </p:sp>
    </p:spTree>
    <p:extLst>
      <p:ext uri="{BB962C8B-B14F-4D97-AF65-F5344CB8AC3E}">
        <p14:creationId xmlns:p14="http://schemas.microsoft.com/office/powerpoint/2010/main" val="183754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D2D-A317-485E-A319-64655716D227}"/>
              </a:ext>
            </a:extLst>
          </p:cNvPr>
          <p:cNvSpPr>
            <a:spLocks noGrp="1"/>
          </p:cNvSpPr>
          <p:nvPr>
            <p:ph type="title"/>
          </p:nvPr>
        </p:nvSpPr>
        <p:spPr>
          <a:xfrm>
            <a:off x="211525" y="-276845"/>
            <a:ext cx="11448510" cy="2492084"/>
          </a:xfrm>
        </p:spPr>
        <p:txBody>
          <a:bodyPr>
            <a:normAutofit/>
          </a:bodyPr>
          <a:lstStyle/>
          <a:p>
            <a:r>
              <a:rPr lang="en-AU">
                <a:latin typeface="KG HAPPY"/>
              </a:rPr>
              <a:t>What is S.P.F.?</a:t>
            </a:r>
            <a:br>
              <a:rPr lang="en-AU">
                <a:latin typeface="KG HAPPY"/>
              </a:rPr>
            </a:br>
            <a:r>
              <a:rPr lang="en-AU">
                <a:latin typeface="KG HAPPY"/>
              </a:rPr>
              <a:t>(Setting, Problem, Feeling)</a:t>
            </a:r>
            <a:endParaRPr lang="en-AU">
              <a:latin typeface="KG HAPPY" panose="02000000000000000000" pitchFamily="2" charset="0"/>
            </a:endParaRPr>
          </a:p>
        </p:txBody>
      </p:sp>
      <p:sp>
        <p:nvSpPr>
          <p:cNvPr id="3" name="Content Placeholder 2">
            <a:extLst>
              <a:ext uri="{FF2B5EF4-FFF2-40B4-BE49-F238E27FC236}">
                <a16:creationId xmlns:a16="http://schemas.microsoft.com/office/drawing/2014/main" id="{2635DB27-A810-496C-A776-5C18BE6AC065}"/>
              </a:ext>
            </a:extLst>
          </p:cNvPr>
          <p:cNvSpPr>
            <a:spLocks noGrp="1"/>
          </p:cNvSpPr>
          <p:nvPr>
            <p:ph idx="1"/>
          </p:nvPr>
        </p:nvSpPr>
        <p:spPr>
          <a:xfrm>
            <a:off x="216581" y="1767264"/>
            <a:ext cx="7905178" cy="3176714"/>
          </a:xfrm>
        </p:spPr>
        <p:txBody>
          <a:bodyPr vert="horz" lIns="91440" tIns="45720" rIns="91440" bIns="45720" rtlCol="0" anchor="t">
            <a:noAutofit/>
          </a:bodyPr>
          <a:lstStyle/>
          <a:p>
            <a:r>
              <a:rPr lang="en-AU">
                <a:cs typeface="Calibri Light"/>
              </a:rPr>
              <a:t>A good way to start a narrative is by introducing the setting, problem and feeling. These can be introduced in any order. </a:t>
            </a:r>
          </a:p>
          <a:p>
            <a:r>
              <a:rPr lang="en-AU">
                <a:cs typeface="Calibri Light"/>
              </a:rPr>
              <a:t>The setting could include:</a:t>
            </a:r>
          </a:p>
          <a:p>
            <a:r>
              <a:rPr lang="en-AU">
                <a:cs typeface="Calibri Light"/>
              </a:rPr>
              <a:t>- characters</a:t>
            </a:r>
          </a:p>
          <a:p>
            <a:r>
              <a:rPr lang="en-AU">
                <a:cs typeface="Calibri Light"/>
              </a:rPr>
              <a:t>- place</a:t>
            </a:r>
          </a:p>
          <a:p>
            <a:r>
              <a:rPr lang="en-AU">
                <a:cs typeface="Calibri Light"/>
              </a:rPr>
              <a:t>- time</a:t>
            </a:r>
          </a:p>
          <a:p>
            <a:r>
              <a:rPr lang="en-AU">
                <a:cs typeface="Calibri Light"/>
              </a:rPr>
              <a:t>- what's happening </a:t>
            </a:r>
          </a:p>
          <a:p>
            <a:r>
              <a:rPr lang="en-AU">
                <a:cs typeface="Calibri Light"/>
              </a:rPr>
              <a:t>The setting gives the reader information that they need so the rest of the story can be fully understood.</a:t>
            </a:r>
          </a:p>
        </p:txBody>
      </p:sp>
      <p:sp>
        <p:nvSpPr>
          <p:cNvPr id="4" name="TextBox 3">
            <a:extLst>
              <a:ext uri="{FF2B5EF4-FFF2-40B4-BE49-F238E27FC236}">
                <a16:creationId xmlns:a16="http://schemas.microsoft.com/office/drawing/2014/main" id="{75158096-4C55-4C7F-8BE3-AC24D07B7CA2}"/>
              </a:ext>
            </a:extLst>
          </p:cNvPr>
          <p:cNvSpPr txBox="1"/>
          <p:nvPr/>
        </p:nvSpPr>
        <p:spPr>
          <a:xfrm>
            <a:off x="9078931" y="1896321"/>
            <a:ext cx="2976407" cy="280076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kumimoji="0" lang="en-US" sz="2400" b="1" i="0" u="none" strike="noStrike" kern="1200" cap="none" spc="0" normalizeH="0" baseline="0" noProof="0">
                <a:ln>
                  <a:noFill/>
                </a:ln>
                <a:effectLst/>
                <a:uLnTx/>
                <a:uFillTx/>
                <a:latin typeface="Calibri Light" panose="020F0302020204030204"/>
                <a:ea typeface="+mn-ea"/>
                <a:cs typeface="+mn-cs"/>
              </a:rPr>
              <a:t>CFU Question:</a:t>
            </a:r>
            <a:r>
              <a:rPr lang="en-US" sz="2400" b="1">
                <a:latin typeface="Calibri Light" panose="020F0302020204030204"/>
              </a:rPr>
              <a:t> What can be included in a setting?</a:t>
            </a:r>
            <a:endParaRPr lang="en-US" sz="2400" b="1">
              <a:latin typeface="Calibri Light" panose="020F0302020204030204"/>
              <a:cs typeface="Calibri Light" panose="020F0302020204030204"/>
            </a:endParaRPr>
          </a:p>
          <a:p>
            <a:pPr defTabSz="914400">
              <a:defRPr/>
            </a:pPr>
            <a:endParaRPr lang="en-US" sz="2000" b="1">
              <a:latin typeface="Calibri Light" panose="020F0302020204030204"/>
              <a:cs typeface="Calibri Light" panose="020F0302020204030204"/>
            </a:endParaRPr>
          </a:p>
          <a:p>
            <a:pPr defTabSz="914400">
              <a:defRPr/>
            </a:pPr>
            <a:r>
              <a:rPr lang="en-US" sz="2800">
                <a:cs typeface="Calibri Light"/>
              </a:rPr>
              <a:t>A setting can include...</a:t>
            </a:r>
          </a:p>
          <a:p>
            <a:pPr defTabSz="914400">
              <a:defRPr/>
            </a:pPr>
            <a:endParaRPr lang="en-US" sz="2800">
              <a:cs typeface="Calibri Light"/>
            </a:endParaRPr>
          </a:p>
        </p:txBody>
      </p:sp>
      <p:graphicFrame>
        <p:nvGraphicFramePr>
          <p:cNvPr id="5" name="Table 7">
            <a:extLst>
              <a:ext uri="{FF2B5EF4-FFF2-40B4-BE49-F238E27FC236}">
                <a16:creationId xmlns:a16="http://schemas.microsoft.com/office/drawing/2014/main" id="{70EA1141-0DC0-4C53-828B-FBB05C69C575}"/>
              </a:ext>
            </a:extLst>
          </p:cNvPr>
          <p:cNvGraphicFramePr>
            <a:graphicFrameLocks noGrp="1"/>
          </p:cNvGraphicFramePr>
          <p:nvPr>
            <p:extLst>
              <p:ext uri="{D42A27DB-BD31-4B8C-83A1-F6EECF244321}">
                <p14:modId xmlns:p14="http://schemas.microsoft.com/office/powerpoint/2010/main" val="716633472"/>
              </p:ext>
            </p:extLst>
          </p:nvPr>
        </p:nvGraphicFramePr>
        <p:xfrm>
          <a:off x="345057" y="5707810"/>
          <a:ext cx="7660366" cy="1010920"/>
        </p:xfrm>
        <a:graphic>
          <a:graphicData uri="http://schemas.openxmlformats.org/drawingml/2006/table">
            <a:tbl>
              <a:tblPr firstRow="1" bandRow="1">
                <a:tableStyleId>{5C22544A-7EE6-4342-B048-85BDC9FD1C3A}</a:tableStyleId>
              </a:tblPr>
              <a:tblGrid>
                <a:gridCol w="3830183">
                  <a:extLst>
                    <a:ext uri="{9D8B030D-6E8A-4147-A177-3AD203B41FA5}">
                      <a16:colId xmlns:a16="http://schemas.microsoft.com/office/drawing/2014/main" val="1027239873"/>
                    </a:ext>
                  </a:extLst>
                </a:gridCol>
                <a:gridCol w="3830183">
                  <a:extLst>
                    <a:ext uri="{9D8B030D-6E8A-4147-A177-3AD203B41FA5}">
                      <a16:colId xmlns:a16="http://schemas.microsoft.com/office/drawing/2014/main" val="1340448296"/>
                    </a:ext>
                  </a:extLst>
                </a:gridCol>
              </a:tblGrid>
              <a:tr h="370840">
                <a:tc>
                  <a:txBody>
                    <a:bodyPr/>
                    <a:lstStyle/>
                    <a:p>
                      <a:r>
                        <a:rPr lang="en-US"/>
                        <a:t>Example</a:t>
                      </a:r>
                    </a:p>
                  </a:txBody>
                  <a:tcPr/>
                </a:tc>
                <a:tc>
                  <a:txBody>
                    <a:bodyPr/>
                    <a:lstStyle/>
                    <a:p>
                      <a:r>
                        <a:rPr lang="en-US"/>
                        <a:t>Non-example</a:t>
                      </a:r>
                    </a:p>
                  </a:txBody>
                  <a:tcPr/>
                </a:tc>
                <a:extLst>
                  <a:ext uri="{0D108BD9-81ED-4DB2-BD59-A6C34878D82A}">
                    <a16:rowId xmlns:a16="http://schemas.microsoft.com/office/drawing/2014/main" val="2984768580"/>
                  </a:ext>
                </a:extLst>
              </a:tr>
              <a:tr h="370840">
                <a:tc>
                  <a:txBody>
                    <a:bodyPr/>
                    <a:lstStyle/>
                    <a:p>
                      <a:r>
                        <a:rPr lang="en-US"/>
                        <a:t>Sam trudged through the mud on his way to visit his grandma. </a:t>
                      </a:r>
                    </a:p>
                  </a:txBody>
                  <a:tcPr/>
                </a:tc>
                <a:tc>
                  <a:txBody>
                    <a:bodyPr/>
                    <a:lstStyle/>
                    <a:p>
                      <a:r>
                        <a:rPr lang="en-US"/>
                        <a:t>He was sad.</a:t>
                      </a:r>
                    </a:p>
                  </a:txBody>
                  <a:tcPr/>
                </a:tc>
                <a:extLst>
                  <a:ext uri="{0D108BD9-81ED-4DB2-BD59-A6C34878D82A}">
                    <a16:rowId xmlns:a16="http://schemas.microsoft.com/office/drawing/2014/main" val="3149754805"/>
                  </a:ext>
                </a:extLst>
              </a:tr>
            </a:tbl>
          </a:graphicData>
        </a:graphic>
      </p:graphicFrame>
      <p:pic>
        <p:nvPicPr>
          <p:cNvPr id="8" name="Picture 8" descr="Icon&#10;&#10;Description automatically generated">
            <a:extLst>
              <a:ext uri="{FF2B5EF4-FFF2-40B4-BE49-F238E27FC236}">
                <a16:creationId xmlns:a16="http://schemas.microsoft.com/office/drawing/2014/main" id="{FD610C85-6D9C-4440-AB9D-6C2A6D6E7E20}"/>
              </a:ext>
            </a:extLst>
          </p:cNvPr>
          <p:cNvPicPr>
            <a:picLocks noChangeAspect="1"/>
          </p:cNvPicPr>
          <p:nvPr/>
        </p:nvPicPr>
        <p:blipFill>
          <a:blip r:embed="rId3"/>
          <a:stretch>
            <a:fillRect/>
          </a:stretch>
        </p:blipFill>
        <p:spPr>
          <a:xfrm>
            <a:off x="8078817" y="1831855"/>
            <a:ext cx="994554" cy="965800"/>
          </a:xfrm>
          <a:prstGeom prst="rect">
            <a:avLst/>
          </a:prstGeom>
        </p:spPr>
      </p:pic>
    </p:spTree>
    <p:extLst>
      <p:ext uri="{BB962C8B-B14F-4D97-AF65-F5344CB8AC3E}">
        <p14:creationId xmlns:p14="http://schemas.microsoft.com/office/powerpoint/2010/main" val="108942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7643F16152434089CCE9F8B171BFC7" ma:contentTypeVersion="16" ma:contentTypeDescription="Create a new document." ma:contentTypeScope="" ma:versionID="9708ed53848a72720bc417dc6f20075a">
  <xsd:schema xmlns:xsd="http://www.w3.org/2001/XMLSchema" xmlns:xs="http://www.w3.org/2001/XMLSchema" xmlns:p="http://schemas.microsoft.com/office/2006/metadata/properties" xmlns:ns2="db43e9d3-328d-4358-8ed0-6ed4db08cb83" xmlns:ns3="bcabbe69-cf77-4f52-9b16-e0987b62a0af" targetNamespace="http://schemas.microsoft.com/office/2006/metadata/properties" ma:root="true" ma:fieldsID="2f2c87af9524b927c5322c0d186e6b38" ns2:_="" ns3:_="">
    <xsd:import namespace="db43e9d3-328d-4358-8ed0-6ed4db08cb83"/>
    <xsd:import namespace="bcabbe69-cf77-4f52-9b16-e0987b62a0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43e9d3-328d-4358-8ed0-6ed4db08cb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abbe69-cf77-4f52-9b16-e0987b62a0a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60713ee-6420-4c7b-bfe7-d7db777abbae}" ma:internalName="TaxCatchAll" ma:showField="CatchAllData" ma:web="bcabbe69-cf77-4f52-9b16-e0987b62a0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cabbe69-cf77-4f52-9b16-e0987b62a0af" xsi:nil="true"/>
    <lcf76f155ced4ddcb4097134ff3c332f xmlns="db43e9d3-328d-4358-8ed0-6ed4db08cb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7A06FD-9644-4227-A97A-83E75B6EC43C}">
  <ds:schemaRefs>
    <ds:schemaRef ds:uri="http://schemas.microsoft.com/sharepoint/v3/contenttype/forms"/>
  </ds:schemaRefs>
</ds:datastoreItem>
</file>

<file path=customXml/itemProps2.xml><?xml version="1.0" encoding="utf-8"?>
<ds:datastoreItem xmlns:ds="http://schemas.openxmlformats.org/officeDocument/2006/customXml" ds:itemID="{2A5C3EF8-2833-49A1-B22D-D28223898860}">
  <ds:schemaRefs>
    <ds:schemaRef ds:uri="bcabbe69-cf77-4f52-9b16-e0987b62a0af"/>
    <ds:schemaRef ds:uri="db43e9d3-328d-4358-8ed0-6ed4db08cb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478BCE-89AD-49E2-9C7F-533FF87F536E}">
  <ds:schemaRefs>
    <ds:schemaRef ds:uri="bcabbe69-cf77-4f52-9b16-e0987b62a0af"/>
    <ds:schemaRef ds:uri="db43e9d3-328d-4358-8ed0-6ed4db08cb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Metropolitan</Template>
  <TotalTime>0</TotalTime>
  <Words>3655</Words>
  <Application>Microsoft Macintosh PowerPoint</Application>
  <PresentationFormat>Widescreen</PresentationFormat>
  <Paragraphs>466</Paragraphs>
  <Slides>45</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KG HAPPY</vt:lpstr>
      <vt:lpstr>Metropolitan</vt:lpstr>
      <vt:lpstr>Writing</vt:lpstr>
      <vt:lpstr>Learning Intentions</vt:lpstr>
      <vt:lpstr>What is Story Grammar?</vt:lpstr>
      <vt:lpstr>Story grammar in action.</vt:lpstr>
      <vt:lpstr>Reflection</vt:lpstr>
      <vt:lpstr>Writing</vt:lpstr>
      <vt:lpstr>Activating Prior Knowledge</vt:lpstr>
      <vt:lpstr>Learning Intentions</vt:lpstr>
      <vt:lpstr>What is S.P.F.? (Setting, Problem, Feeling)</vt:lpstr>
      <vt:lpstr>Writing the setting</vt:lpstr>
      <vt:lpstr>Writing the setting</vt:lpstr>
      <vt:lpstr>Your task today</vt:lpstr>
      <vt:lpstr>Reflection</vt:lpstr>
      <vt:lpstr>Writing</vt:lpstr>
      <vt:lpstr>Activating Prior Knowledge</vt:lpstr>
      <vt:lpstr>Learning Intentions</vt:lpstr>
      <vt:lpstr>What is S.P.F.? (Setting, Problem, Feeling)</vt:lpstr>
      <vt:lpstr>Writing the problem</vt:lpstr>
      <vt:lpstr>Writing the  problem</vt:lpstr>
      <vt:lpstr>Your task today</vt:lpstr>
      <vt:lpstr>Reflection</vt:lpstr>
      <vt:lpstr>Writing</vt:lpstr>
      <vt:lpstr>Activating Prior Knowledge</vt:lpstr>
      <vt:lpstr>Learning Intentions</vt:lpstr>
      <vt:lpstr>What is S.P.F.? (Setting, Problem, Feeling)</vt:lpstr>
      <vt:lpstr>Writing the  S.P.F</vt:lpstr>
      <vt:lpstr>Your task today</vt:lpstr>
      <vt:lpstr>Reflection</vt:lpstr>
      <vt:lpstr>Writing</vt:lpstr>
      <vt:lpstr>Activating Prior Knowledge</vt:lpstr>
      <vt:lpstr>Learning Intentions</vt:lpstr>
      <vt:lpstr>What is PL.A.C.E? (Plan, Attempt, Consequence, Emotional Response)</vt:lpstr>
      <vt:lpstr>Writing the  PL.A.C.E</vt:lpstr>
      <vt:lpstr>Writing the  PL.A.C.E</vt:lpstr>
      <vt:lpstr>Your task today</vt:lpstr>
      <vt:lpstr>Reflection</vt:lpstr>
      <vt:lpstr>Writing</vt:lpstr>
      <vt:lpstr>Activating Prior Knowledge</vt:lpstr>
      <vt:lpstr>Learning Intentions</vt:lpstr>
      <vt:lpstr>What is the ending? (Ending + End Feeling)</vt:lpstr>
      <vt:lpstr>Writing the ending</vt:lpstr>
      <vt:lpstr>Your task today</vt:lpstr>
      <vt:lpstr>Reflection</vt:lpstr>
      <vt:lpstr>Writing</vt:lpstr>
      <vt:lpstr>Learning Intentions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dc:title>
  <dc:creator>Alana Spizzirri</dc:creator>
  <cp:lastModifiedBy>Nathaniel Swain</cp:lastModifiedBy>
  <cp:revision>3</cp:revision>
  <cp:lastPrinted>2022-09-07T03:17:02Z</cp:lastPrinted>
  <dcterms:created xsi:type="dcterms:W3CDTF">2021-06-10T02:11:14Z</dcterms:created>
  <dcterms:modified xsi:type="dcterms:W3CDTF">2022-09-11T14:58:32Z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0x0101005F7643F16152434089CCE9F8B171BFC7</vt:lpwstr>
  </property>
  <property fmtid="{D5CDD505-2E9C-101B-9397-08002B2CF9AE}" pid="3" name="MediaServiceImageTags">
    <vt:lpwstr/>
  </property>
</Properties>
</file>