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7"/>
  </p:notesMasterIdLst>
  <p:sldIdLst>
    <p:sldId id="333" r:id="rId5"/>
    <p:sldId id="351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332" r:id="rId16"/>
    <p:sldId id="471" r:id="rId17"/>
    <p:sldId id="472" r:id="rId18"/>
    <p:sldId id="473" r:id="rId19"/>
    <p:sldId id="475" r:id="rId20"/>
    <p:sldId id="476" r:id="rId21"/>
    <p:sldId id="481" r:id="rId22"/>
    <p:sldId id="479" r:id="rId23"/>
    <p:sldId id="480" r:id="rId24"/>
    <p:sldId id="348" r:id="rId25"/>
    <p:sldId id="483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352" r:id="rId36"/>
    <p:sldId id="496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26" r:id="rId45"/>
    <p:sldId id="527" r:id="rId46"/>
    <p:sldId id="470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5" r:id="rId55"/>
    <p:sldId id="53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2DB"/>
    <a:srgbClr val="B60A9D"/>
    <a:srgbClr val="99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366B7-4807-D84A-BCFA-6BAF51C273FE}" v="2" dt="2021-11-30T02:04:50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3239" autoAdjust="0"/>
  </p:normalViewPr>
  <p:slideViewPr>
    <p:cSldViewPr snapToGrid="0">
      <p:cViewPr varScale="1">
        <p:scale>
          <a:sx n="84" d="100"/>
          <a:sy n="84" d="100"/>
        </p:scale>
        <p:origin x="1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DCCC3-FE14-4AB8-BD79-45437A55AB30}" type="datetimeFigureOut">
              <a:rPr lang="en-AU" smtClean="0"/>
              <a:t>26/08/2022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6C95-7A35-4979-9454-D437C8FA05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5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Clauses contain a subject and a predicate.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 can contain one or more clauses and have boundary punctuation.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45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do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 paints posters.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subject is ‘A man’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predicate is ‘paints posters’ so the object is ‘posters’.  </a:t>
            </a:r>
          </a:p>
          <a:p>
            <a:endParaRPr lang="en-AU" dirty="0"/>
          </a:p>
          <a:p>
            <a:r>
              <a:rPr lang="en-AU" dirty="0"/>
              <a:t>CFU: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 forgot her keys and phone.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Subject: Marilyn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Predicate: forgot her keys and phone.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Object: keys and phone.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71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Read chorally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86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became the official flag for the Aboriginal Tent Embassy in Canberra and it was first flown there in 1972 and it has become a widely recognised symbol.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the steps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2 ands – this sentence has too many clauses joined by ands.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run-on sentence.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Aboriginal flag is divided horizontally into halves and the top half is black and the lower half red and there is a yellow circle in the centre of the flag.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the steps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3 ands – this sentence has too many clauses joined by ands.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run-on sentence.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40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Commonwealth took steps to give the flag legal recognition, the Aboriginal flag was declared a ‘Flag of Australia’ under the Flags Act 1953.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the steps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two subjects</a:t>
            </a:r>
            <a:r>
              <a:rPr lang="en-A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predicates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sentence has too many clauses joined by a comma.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run-on sentence.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people continued to fly the Union Jack, the new flag was officially recognised as the Australian national flag in 1953.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through the steps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two subjects and predicates- this sentence has too many clauses joined by a comma.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run-on sentence.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41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005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Subordinating Conjunctions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– reason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– change in direction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 – change in direction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– cause and effect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s/c fits the following: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Mandy fell over _____ she needed a band-aid.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Mandy fell over _____ her shoelaces were untied.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Mandy fell over _____ she got up and kept running. 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75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Read chorally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50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do: (Adding a full stop).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Torres Strait Islander flag has three horizontal panels, these panels are divided by thin black lines.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the clauses are joined by a comma.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 sentence to make it 2 complete sentences. 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 The Torres Strait Islander flag has three horizontal panels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These panels are divided by thin black lines.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081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star is also a symbol for seafaring people, it is used in navigation.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it is joined by a comma and not a full stop.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 sentence.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 The star is also a symbol for seafaring people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is used in navigation.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09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do: (Adding a S/C)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five-pointed star is on the Torres Strait Islander flag it represents the five island groups within the Torres Strait.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it has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 subjects and two predicates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(clauses) without a full stop or a subordinating conjunction.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 sentence; however, the second sentence is a reason why it is on the flag so I can use ‘because’.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  The five-pointed star is on the Torres Strait Islander flag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represents the five island groups within the Torres Strait.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37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Clauses contain a subject and a predicate.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 can contain one or more clauses and have boundary punctuation. 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546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Torres Strait Islander flag was designed in 1992 it was not recognised until 1995.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</a:t>
            </a:r>
            <a:r>
              <a:rPr lang="en-A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two subjects and two predicates 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a full stop or a subordinating conjunction.  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 sentence; however, the second sentence is a change in direction, so I can use ‘but’ or ‘however,’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  The Torres Strait Islander flag was designed in 1992,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was not recognised until 1995.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27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08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197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cs typeface="Calibri"/>
              </a:rPr>
              <a:t>Narrative Prompt</a:t>
            </a:r>
            <a:r>
              <a:rPr lang="en-AU" dirty="0">
                <a:cs typeface="Calibri"/>
              </a:rPr>
              <a:t>: students to brainstorm as many ideas as they can in 5 minutes.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162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APK:</a:t>
            </a:r>
          </a:p>
          <a:p>
            <a:r>
              <a:rPr lang="en-US">
                <a:cs typeface="Calibri"/>
              </a:rPr>
              <a:t>What is the name of the punctuation mark that is in red?</a:t>
            </a:r>
            <a:r>
              <a:rPr lang="en-US" dirty="0">
                <a:cs typeface="Calibri"/>
              </a:rPr>
              <a:t> We have a name for this, this is called a comma.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Where else have you seen it?</a:t>
            </a:r>
          </a:p>
          <a:p>
            <a:r>
              <a:rPr lang="en-US">
                <a:cs typeface="Calibri"/>
              </a:rPr>
              <a:t>When is it used?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115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 dirty="0">
                <a:cs typeface="Calibri"/>
              </a:rPr>
              <a:t>Choral read. 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454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Read chorally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304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model the following, using the steps.</a:t>
            </a:r>
            <a:r>
              <a:rPr lang="en-AU"/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/>
              <a:t>Australia is the sixth-largest country in the world.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subject and predicate:</a:t>
            </a:r>
            <a:r>
              <a:rPr lang="en-AU"/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  <a:p>
            <a:pPr fontAlgn="base"/>
            <a:r>
              <a:rPr lang="en-AU"/>
              <a:t>Australia... (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r>
              <a:rPr lang="en-AU"/>
              <a:t>is...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sub in red, and 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blue.</a:t>
            </a:r>
            <a:r>
              <a:rPr lang="en-AU"/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no other subs and predicates, so this is a complete sentence.</a:t>
            </a:r>
            <a:r>
              <a:rPr lang="en-AU"/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AU" i="1"/>
              <a:t>Australia </a:t>
            </a:r>
            <a:r>
              <a:rPr lang="en-AU" b="0" i="1" kern="1200">
                <a:effectLst/>
              </a:rPr>
              <a:t>is </a:t>
            </a:r>
            <a:r>
              <a:rPr lang="en-AU" i="1"/>
              <a:t>made up </a:t>
            </a:r>
            <a:r>
              <a:rPr lang="en-AU" b="0" i="1" kern="1200">
                <a:effectLst/>
              </a:rPr>
              <a:t>of </a:t>
            </a:r>
            <a:r>
              <a:rPr lang="en-AU" i="1"/>
              <a:t>six states and two territories</a:t>
            </a:r>
            <a:r>
              <a:rPr lang="en-AU" b="0" i="1" kern="1200">
                <a:effectLst/>
              </a:rPr>
              <a:t>. </a:t>
            </a:r>
            <a:endParaRPr lang="en-AU" i="1">
              <a:cs typeface="Calibri"/>
            </a:endParaRPr>
          </a:p>
          <a:p>
            <a:r>
              <a:rPr lang="en-AU">
                <a:cs typeface="Calibri"/>
              </a:rPr>
              <a:t>Australia (sub)</a:t>
            </a:r>
            <a:endParaRPr lang="en-AU" i="1" u="sng">
              <a:cs typeface="Calibri"/>
            </a:endParaRPr>
          </a:p>
          <a:p>
            <a:r>
              <a:rPr lang="en-AU">
                <a:cs typeface="Calibri"/>
              </a:rPr>
              <a:t>Is.... predicate. </a:t>
            </a:r>
            <a:endParaRPr lang="en-AU"/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follow the steps then answer the CFU question in turn and talk.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33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model the following, using the steps. </a:t>
            </a:r>
          </a:p>
          <a:p>
            <a:r>
              <a:rPr lang="en-AU"/>
              <a:t>Australia has settlements a settlement is a place where people live. </a:t>
            </a:r>
            <a:endParaRPr lang="en-AU">
              <a:cs typeface="Calibri"/>
            </a:endParaRPr>
          </a:p>
          <a:p>
            <a:r>
              <a:rPr lang="en-AU"/>
              <a:t>Find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subject and predicate:</a:t>
            </a:r>
            <a:r>
              <a:rPr lang="en-AU"/>
              <a:t> </a:t>
            </a:r>
            <a:endParaRPr lang="en-AU">
              <a:cs typeface="Calibri" panose="020F0502020204030204"/>
            </a:endParaRPr>
          </a:p>
          <a:p>
            <a:pPr fontAlgn="base"/>
            <a:r>
              <a:rPr lang="en-AU"/>
              <a:t>Australia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AU"/>
              <a:t>sub)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AU"/>
              <a:t>Has... (</a:t>
            </a:r>
            <a:r>
              <a:rPr lang="en-AU" err="1"/>
              <a:t>pred</a:t>
            </a:r>
            <a:r>
              <a:rPr lang="en-AU"/>
              <a:t>)</a:t>
            </a:r>
            <a:endParaRPr lang="en-AU">
              <a:cs typeface="Calibri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sub in red, and 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blue. </a:t>
            </a:r>
          </a:p>
          <a:p>
            <a:pPr fontAlgn="base"/>
            <a:r>
              <a:rPr lang="en-AU"/>
              <a:t>A settlement (sub)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/>
              <a:t>Is a ....(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this sentence has two clauses – Step 3: are they joined by a conjunction? No, so this is a run-on sentence.</a:t>
            </a: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</a:p>
          <a:p>
            <a:r>
              <a:rPr lang="en-AU"/>
              <a:t>Capital cities are the biggest cities in the state governments are usually based there. </a:t>
            </a:r>
            <a:endParaRPr lang="en-AU">
              <a:cs typeface="Calibri" panose="020F0502020204030204"/>
            </a:endParaRPr>
          </a:p>
          <a:p>
            <a:r>
              <a:rPr lang="en-AU">
                <a:cs typeface="Calibri" panose="020F0502020204030204"/>
              </a:rPr>
              <a:t>Capital cities (sub)</a:t>
            </a:r>
            <a:endParaRPr lang="en-AU"/>
          </a:p>
          <a:p>
            <a:r>
              <a:rPr lang="en-AU">
                <a:cs typeface="Calibri"/>
              </a:rPr>
              <a:t>Are the... (</a:t>
            </a:r>
            <a:r>
              <a:rPr lang="en-AU" err="1">
                <a:cs typeface="Calibri"/>
              </a:rPr>
              <a:t>pred</a:t>
            </a:r>
            <a:r>
              <a:rPr lang="en-AU">
                <a:cs typeface="Calibri"/>
              </a:rPr>
              <a:t>)</a:t>
            </a:r>
            <a:endParaRPr lang="en-AU"/>
          </a:p>
          <a:p>
            <a:r>
              <a:rPr lang="en-AU">
                <a:cs typeface="Calibri"/>
              </a:rPr>
              <a:t>Governments (sub)</a:t>
            </a:r>
            <a:endParaRPr lang="en-AU"/>
          </a:p>
          <a:p>
            <a:r>
              <a:rPr lang="en-AU">
                <a:cs typeface="Calibri"/>
              </a:rPr>
              <a:t>Are usually... (</a:t>
            </a:r>
            <a:r>
              <a:rPr lang="en-AU" err="1">
                <a:cs typeface="Calibri"/>
              </a:rPr>
              <a:t>pred</a:t>
            </a:r>
            <a:r>
              <a:rPr lang="en-AU">
                <a:cs typeface="Calibri"/>
              </a:rPr>
              <a:t>)</a:t>
            </a:r>
            <a:endParaRPr lang="en-AU"/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follow the steps then answer the CFU question in turn and talk.</a:t>
            </a: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7168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model the following, using the steps.</a:t>
            </a:r>
            <a:r>
              <a:rPr lang="en-AU"/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/>
              <a:t>All states and territories have regional centres, they have large populations.</a:t>
            </a:r>
            <a:endParaRPr lang="en-AU">
              <a:cs typeface="Calibri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subject and predicate:</a:t>
            </a:r>
            <a:r>
              <a:rPr lang="en-AU"/>
              <a:t> </a:t>
            </a:r>
            <a:endParaRPr lang="en-AU">
              <a:cs typeface="Calibri"/>
            </a:endParaRPr>
          </a:p>
          <a:p>
            <a:pPr fontAlgn="base"/>
            <a:r>
              <a:rPr lang="en-AU"/>
              <a:t>All states and territories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(sub)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/>
              <a:t>Have regional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(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sub in red, and 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blue.</a:t>
            </a:r>
            <a:r>
              <a:rPr lang="en-AU"/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r>
              <a:rPr lang="en-AU"/>
              <a:t>they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(sub)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/>
              <a:t>Have large....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this sentence has two clauses – Step 3: are they joined by a conjunction?</a:t>
            </a:r>
            <a:r>
              <a:rPr lang="en-AU"/>
              <a:t> No.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AU">
                <a:cs typeface="Calibri"/>
              </a:rPr>
              <a:t>They are joined by a comma. Are comma's strong enough to join two sentences? No so it is a run-on sentence.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endParaRPr lang="en-AU"/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AU"/>
              <a:t>Brisbane (sub)</a:t>
            </a:r>
            <a:endParaRPr lang="en-AU">
              <a:cs typeface="Calibri" panose="020F0502020204030204"/>
            </a:endParaRPr>
          </a:p>
          <a:p>
            <a:r>
              <a:rPr lang="en-AU">
                <a:cs typeface="Calibri" panose="020F0502020204030204"/>
              </a:rPr>
              <a:t>Is the... (</a:t>
            </a:r>
            <a:r>
              <a:rPr lang="en-AU" err="1">
                <a:cs typeface="Calibri" panose="020F0502020204030204"/>
              </a:rPr>
              <a:t>pred</a:t>
            </a:r>
            <a:r>
              <a:rPr lang="en-AU">
                <a:cs typeface="Calibri" panose="020F0502020204030204"/>
              </a:rPr>
              <a:t>)</a:t>
            </a:r>
            <a:endParaRPr lang="en-AU"/>
          </a:p>
          <a:p>
            <a:r>
              <a:rPr lang="en-AU">
                <a:cs typeface="Calibri"/>
              </a:rPr>
              <a:t>It (sub) </a:t>
            </a:r>
            <a:endParaRPr lang="en-AU"/>
          </a:p>
          <a:p>
            <a:r>
              <a:rPr lang="en-AU">
                <a:cs typeface="Calibri"/>
              </a:rPr>
              <a:t>Provides.. (</a:t>
            </a:r>
            <a:r>
              <a:rPr lang="en-AU" err="1">
                <a:cs typeface="Calibri"/>
              </a:rPr>
              <a:t>predi</a:t>
            </a:r>
            <a:endParaRPr lang="en-AU"/>
          </a:p>
          <a:p>
            <a:pPr fontAlgn="base"/>
            <a:r>
              <a:rPr lang="en-AU"/>
              <a:t>So this sentence has two clauses – Step 3: are they joined by a conjunction? No. </a:t>
            </a:r>
            <a:endParaRPr lang="en-AU">
              <a:cs typeface="Calibri"/>
            </a:endParaRPr>
          </a:p>
          <a:p>
            <a:r>
              <a:rPr lang="en-AU"/>
              <a:t>They are joined by a comma. Are comma's strong enough </a:t>
            </a:r>
            <a:r>
              <a:rPr lang="en-AU" b="0" i="0" kern="1200">
                <a:effectLst/>
              </a:rPr>
              <a:t>to </a:t>
            </a:r>
            <a:r>
              <a:rPr lang="en-AU"/>
              <a:t>join two sentences? No so it is a run-on sentence</a:t>
            </a:r>
            <a:r>
              <a:rPr lang="en-AU" b="0" i="0" kern="1200">
                <a:effectLst/>
              </a:rPr>
              <a:t>.</a:t>
            </a:r>
            <a:r>
              <a:rPr lang="en-AU"/>
              <a:t> </a:t>
            </a:r>
            <a:endParaRPr lang="en-US"/>
          </a:p>
          <a:p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38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 dirty="0"/>
              <a:t>Teacher to read the following as punctuated:  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Sally ran towards the jungle she found a lake and rested.  </a:t>
            </a:r>
          </a:p>
          <a:p>
            <a:pPr fontAlgn="base"/>
            <a:r>
              <a:rPr lang="en-AU" dirty="0"/>
              <a:t> </a:t>
            </a:r>
          </a:p>
          <a:p>
            <a:pPr fontAlgn="base"/>
            <a:r>
              <a:rPr lang="en-AU" dirty="0"/>
              <a:t>At night, the boy had a nightmare, he woke up.  </a:t>
            </a:r>
          </a:p>
          <a:p>
            <a:pPr fontAlgn="base"/>
            <a:r>
              <a:rPr lang="en-AU" dirty="0"/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58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Australia is the sixth largest country in the world. (c/s)</a:t>
            </a:r>
          </a:p>
          <a:p>
            <a:r>
              <a:rPr lang="en-US">
                <a:cs typeface="Calibri"/>
              </a:rPr>
              <a:t>Some settlements are very big, some settlements are very small. (r/o)</a:t>
            </a:r>
          </a:p>
          <a:p>
            <a:r>
              <a:rPr lang="en-US">
                <a:cs typeface="Calibri"/>
              </a:rPr>
              <a:t>Geelong is a regional </a:t>
            </a:r>
            <a:r>
              <a:rPr lang="en-US" err="1">
                <a:cs typeface="Calibri" panose="020F0502020204030204"/>
              </a:rPr>
              <a:t>centre</a:t>
            </a:r>
            <a:r>
              <a:rPr lang="en-US">
                <a:cs typeface="Calibri"/>
              </a:rPr>
              <a:t> in Victoria, it has a large population. (r/o)</a:t>
            </a:r>
          </a:p>
          <a:p>
            <a:r>
              <a:rPr lang="en-US">
                <a:cs typeface="Calibri"/>
              </a:rPr>
              <a:t>Tasmania is an island, but it is still part of Australia. (c/s)</a:t>
            </a:r>
          </a:p>
          <a:p>
            <a:r>
              <a:rPr lang="en-US">
                <a:cs typeface="Calibri"/>
              </a:rPr>
              <a:t>Hospitals and police stations are types of services banks are a type of service too. (r/o)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670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785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>
                <a:cs typeface="Calibri"/>
              </a:rPr>
              <a:t>Persuasive brainstorming prompt</a:t>
            </a:r>
            <a:r>
              <a:rPr lang="en-AU" dirty="0">
                <a:cs typeface="Calibri"/>
              </a:rPr>
              <a:t>. </a:t>
            </a:r>
          </a:p>
          <a:p>
            <a:r>
              <a:rPr lang="en-AU" dirty="0">
                <a:cs typeface="Calibri"/>
              </a:rPr>
              <a:t>Students to pick a side and brainstorm as many reasons as they can in 5 minutes</a:t>
            </a:r>
            <a:r>
              <a:rPr lang="en-AU">
                <a:cs typeface="Calibri"/>
              </a:rPr>
              <a:t>. </a:t>
            </a:r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4341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/>
              <a:t>APK:</a:t>
            </a:r>
          </a:p>
          <a:p>
            <a:r>
              <a:rPr lang="en-AU">
                <a:cs typeface="Calibri"/>
              </a:rPr>
              <a:t>Recap over what a comma is, remind students that a comma is not strong enough to join two sentences together.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507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Read chorally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188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do: (Adding a full stop).  </a:t>
            </a:r>
          </a:p>
          <a:p>
            <a:pPr marL="0" indent="0">
              <a:buNone/>
            </a:pPr>
            <a:r>
              <a:rPr lang="en-AU" sz="1200"/>
              <a:t>Victoria is the smallest mainland state, it has the second highest population. </a:t>
            </a: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the clauses are joined by a comma. </a:t>
            </a: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 sentence to make it 2 complete sentences.  </a:t>
            </a: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 </a:t>
            </a:r>
            <a:r>
              <a:rPr lang="en-AU" sz="1200"/>
              <a:t>Victoria is the smallest mainland state. It has the second highest population. </a:t>
            </a: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407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/>
              <a:t>You do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(Adding a full stop).  </a:t>
            </a:r>
          </a:p>
          <a:p>
            <a:r>
              <a:rPr lang="en-AU"/>
              <a:t>The Twelve Apostles are a popular tourist attraction, they are huge rock formations</a:t>
            </a:r>
            <a:r>
              <a:rPr lang="en-AU" sz="1200"/>
              <a:t>.</a:t>
            </a:r>
            <a:r>
              <a:rPr lang="en-AU"/>
              <a:t> </a:t>
            </a:r>
            <a:endParaRPr lang="en-AU" sz="1200">
              <a:cs typeface="Calibri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the clauses are joined by a comma.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 sentence to make it 2 complete sentences. 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>
              <a:defRPr/>
            </a:pP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 </a:t>
            </a:r>
            <a:r>
              <a:rPr lang="en-AU"/>
              <a:t>The Twelve Apostles are a popular tourist attraction. They are huge rock formations. </a:t>
            </a:r>
            <a:endParaRPr lang="en-AU"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553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/>
              <a:t>I do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(Adding a </a:t>
            </a:r>
            <a:r>
              <a:rPr lang="en-AU"/>
              <a:t>conjunction)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>
                <a:cs typeface="Calibri"/>
              </a:rPr>
              <a:t>The MCG is a historic landmark, the Olympics were held there in 1956. </a:t>
            </a:r>
          </a:p>
          <a:p>
            <a:endParaRPr lang="en-AU"/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the clauses are joined by a comma.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 sentence to make it 2 complete sentences.</a:t>
            </a:r>
            <a:r>
              <a:rPr lang="en-AU"/>
              <a:t>  Or I can add a conjunction. The Olympics were held there in 1956 gives us a reason why the MCG is historic. We can use the conjunction because. </a:t>
            </a:r>
            <a:endParaRPr lang="en-AU"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Re-write:</a:t>
            </a:r>
            <a:r>
              <a:rPr lang="en-AU"/>
              <a:t> The MCG is a historic landmark because the Olympics were held there in 1956.</a:t>
            </a:r>
            <a:endParaRPr lang="en-AU">
              <a:cs typeface="Calibri"/>
            </a:endParaRPr>
          </a:p>
          <a:p>
            <a:pPr rtl="0" fontAlgn="base"/>
            <a:endParaRPr lang="en-AU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360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/>
              <a:t>You do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(Adding a </a:t>
            </a:r>
            <a:r>
              <a:rPr lang="en-AU"/>
              <a:t>conjunction)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>
                <a:cs typeface="Calibri"/>
              </a:rPr>
              <a:t>The 12 Apostles are a huge rock formations in Victoria, eight of them remain standing. </a:t>
            </a:r>
            <a:endParaRPr lang="en-AU" err="1">
              <a:cs typeface="Calibri"/>
            </a:endParaRPr>
          </a:p>
          <a:p>
            <a:r>
              <a:rPr lang="en-AU">
                <a:cs typeface="Calibri"/>
              </a:rPr>
              <a:t> </a:t>
            </a: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run on sentence? Yes because the clauses are joined by a comma.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add a full stop to this sentence to make it 2 complete sentences.</a:t>
            </a:r>
            <a:r>
              <a:rPr lang="en-AU"/>
              <a:t>  Or I can add a conjunction. The 12 Apostles are a huge rock formations in Victoria has a change in direction. </a:t>
            </a:r>
            <a:endParaRPr lang="en-AU" err="1"/>
          </a:p>
          <a:p>
            <a:r>
              <a:rPr lang="en-AU"/>
              <a:t> </a:t>
            </a:r>
            <a:endParaRPr lang="en-AU">
              <a:cs typeface="Calibri"/>
            </a:endParaRPr>
          </a:p>
          <a:p>
            <a:pPr fontAlgn="base"/>
            <a:r>
              <a:rPr lang="en-AU"/>
              <a:t>Re-write: The 12 Apostles are a huge rock formations in Victoria; however, eight of them remain standing. </a:t>
            </a:r>
            <a:endParaRPr lang="en-AU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fontAlgn="base"/>
            <a:endParaRPr lang="en-AU">
              <a:cs typeface="Calibri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242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Full stop</a:t>
            </a:r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2) So</a:t>
            </a:r>
          </a:p>
          <a:p>
            <a:r>
              <a:rPr lang="en-US">
                <a:cs typeface="Calibri" panose="020F0502020204030204"/>
              </a:rPr>
              <a:t>3) Full stop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88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Read chorally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304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cs typeface="Calibri"/>
              </a:rPr>
              <a:t>Students to choose which reason is the most motivating to them.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00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model the following, using the steps. </a:t>
            </a:r>
          </a:p>
          <a:p>
            <a:pPr rtl="0" fontAlgn="base"/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flag design competition was held in 1901.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subject and predicate: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flag design competition (sub)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held in 1901 (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sub in red, and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blue. 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no other subs and predicates, so this is a complete sentence. 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Australian flag is flown on special days of national commemoration.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follow the steps then answer the CFU question in turn and talk.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3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model the following, using the steps.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Australian Flag was designed in 1901 it was officially recognised in 1953.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subject and predicate: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Flag (sub)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designed in 1901 (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sub in red, and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blue.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(sub)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officially….(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this sentence has two clauses – Step 3: are they joined by a conjunction? No, so this is a run-on sentence.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Australian flag should never be allowed to lie on the ground it should never fall either.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follow the steps then answer the CFU question in turn and talk.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71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model the following, using the steps.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Commonwealth Star was changed so it represents the territories as well.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subject and predicate: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 Star (sub)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changed… (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sub in red, and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blue. 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(sub)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represent…. (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this sentence has two clauses – Step 3: are they joined by a conjunction? Yes, by the conjunction so (highlight pink).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complete sentence. 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do: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Australians have the Union Jack on their flag because they are part of the Commonwealth.  </a:t>
            </a:r>
          </a:p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to follow the steps then answer the CFU question in turn and talk.</a:t>
            </a:r>
          </a:p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38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78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definitions as a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5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1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1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8/26/2022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AD79-D500-40C0-BC06-6B0811C0E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session 1</a:t>
            </a:r>
          </a:p>
        </p:txBody>
      </p:sp>
    </p:spTree>
    <p:extLst>
      <p:ext uri="{BB962C8B-B14F-4D97-AF65-F5344CB8AC3E}">
        <p14:creationId xmlns:p14="http://schemas.microsoft.com/office/powerpoint/2010/main" val="80069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ED38-5049-47FA-8D30-485EEA6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task: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8631-E37B-41FA-B6E9-A607F764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163056" cy="3766185"/>
          </a:xfrm>
        </p:spPr>
        <p:txBody>
          <a:bodyPr>
            <a:normAutofit fontScale="92500"/>
          </a:bodyPr>
          <a:lstStyle/>
          <a:p>
            <a:r>
              <a:rPr lang="en-AU" sz="5400" dirty="0"/>
              <a:t>Identify the following sentences on your page as either a run-on sentence or a complete sentence.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40547-19D6-4488-A635-5450C9D3BBB9}"/>
              </a:ext>
            </a:extLst>
          </p:cNvPr>
          <p:cNvSpPr txBox="1"/>
          <p:nvPr/>
        </p:nvSpPr>
        <p:spPr>
          <a:xfrm>
            <a:off x="7543846" y="2182294"/>
            <a:ext cx="3886153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sz="2000" dirty="0"/>
              <a:t>STEPS:</a:t>
            </a:r>
          </a:p>
          <a:p>
            <a:pPr fontAlgn="base"/>
            <a:r>
              <a:rPr lang="en-AU" sz="2000" b="1" dirty="0"/>
              <a:t>Step 1: </a:t>
            </a:r>
            <a:r>
              <a:rPr lang="en-AU" sz="2000" dirty="0"/>
              <a:t>read the sentence aloud.  </a:t>
            </a:r>
          </a:p>
          <a:p>
            <a:pPr fontAlgn="base"/>
            <a:r>
              <a:rPr lang="en-AU" sz="2000" b="1" dirty="0"/>
              <a:t>Step 2: </a:t>
            </a:r>
            <a:r>
              <a:rPr lang="en-AU" sz="2000" dirty="0"/>
              <a:t>find the subject and predicate; look for any additional subjects and predicates.  </a:t>
            </a:r>
          </a:p>
          <a:p>
            <a:pPr fontAlgn="base"/>
            <a:r>
              <a:rPr lang="en-AU" sz="2000" b="1" dirty="0"/>
              <a:t>Step 3: </a:t>
            </a:r>
            <a:r>
              <a:rPr lang="en-AU" sz="2000" dirty="0"/>
              <a:t>if there is another subject and predicate, check if there is a conjunction linking the sentences.  </a:t>
            </a:r>
          </a:p>
        </p:txBody>
      </p:sp>
    </p:spTree>
    <p:extLst>
      <p:ext uri="{BB962C8B-B14F-4D97-AF65-F5344CB8AC3E}">
        <p14:creationId xmlns:p14="http://schemas.microsoft.com/office/powerpoint/2010/main" val="289636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C6C-263E-4237-A97F-FF7E816A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 in – Exit Ticket Learning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A26-3209-4854-822C-9DDB1FF9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938528"/>
            <a:ext cx="10753725" cy="3766185"/>
          </a:xfrm>
        </p:spPr>
        <p:txBody>
          <a:bodyPr/>
          <a:lstStyle/>
          <a:p>
            <a:r>
              <a:rPr lang="en-AU" dirty="0"/>
              <a:t>Complete the ‘Session 1’ part of the exit ticket. </a:t>
            </a:r>
          </a:p>
          <a:p>
            <a:r>
              <a:rPr lang="en-AU" dirty="0"/>
              <a:t>This is your chance to show your parents what you have learned about run-on sentences.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2018B-7875-44AE-9107-EDFA0095A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3"/>
          <a:stretch/>
        </p:blipFill>
        <p:spPr>
          <a:xfrm>
            <a:off x="2687764" y="3011278"/>
            <a:ext cx="6816471" cy="37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AD79-D500-40C0-BC06-6B0811C0E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56957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74" y="0"/>
            <a:ext cx="10515600" cy="1325563"/>
          </a:xfrm>
        </p:spPr>
        <p:txBody>
          <a:bodyPr/>
          <a:lstStyle/>
          <a:p>
            <a:pPr algn="ctr"/>
            <a:r>
              <a:rPr lang="en-AU"/>
              <a:t>Learning Goal and 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9" y="1148135"/>
            <a:ext cx="11509399" cy="5341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400" dirty="0"/>
              <a:t>Learning Goal: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tx1"/>
                </a:solidFill>
              </a:rPr>
              <a:t>Our learning goal is to…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tx1"/>
                </a:solidFill>
                <a:ea typeface="+mn-lt"/>
                <a:cs typeface="+mn-lt"/>
              </a:rPr>
              <a:t>Identify run on sentences.</a:t>
            </a:r>
            <a:r>
              <a:rPr lang="en-AU" sz="3200" dirty="0">
                <a:solidFill>
                  <a:schemeClr val="tx1"/>
                </a:solidFill>
              </a:rPr>
              <a:t> 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4400" dirty="0"/>
              <a:t>Success Criteria: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tx1"/>
                </a:solidFill>
              </a:rPr>
              <a:t>I will be successful if …</a:t>
            </a:r>
          </a:p>
          <a:p>
            <a:pPr fontAlgn="base"/>
            <a:r>
              <a:rPr lang="en-AU" sz="3200" dirty="0">
                <a:solidFill>
                  <a:schemeClr val="tx1"/>
                </a:solidFill>
                <a:ea typeface="+mn-lt"/>
                <a:cs typeface="+mn-lt"/>
              </a:rPr>
              <a:t>I can identify run on sentences and complete sentences.</a:t>
            </a:r>
          </a:p>
          <a:p>
            <a:pPr marL="0" indent="0">
              <a:buNone/>
            </a:pP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79952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8C5-44FB-4275-8A48-79D92646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251036"/>
            <a:ext cx="10772775" cy="1658198"/>
          </a:xfrm>
        </p:spPr>
        <p:txBody>
          <a:bodyPr/>
          <a:lstStyle/>
          <a:p>
            <a:r>
              <a:rPr lang="en-AU" dirty="0"/>
              <a:t>What is an object?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2067-CB56-4ECF-8BAB-970D606C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2" y="1665314"/>
            <a:ext cx="11083673" cy="3766185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AU" sz="5200" dirty="0"/>
              <a:t>The dog ran through the gate.</a:t>
            </a:r>
          </a:p>
          <a:p>
            <a:pPr marL="0" indent="0" fontAlgn="base">
              <a:buNone/>
            </a:pPr>
            <a:endParaRPr lang="en-AU" sz="3600" dirty="0"/>
          </a:p>
          <a:p>
            <a:pPr marL="0" indent="0" fontAlgn="base">
              <a:buNone/>
            </a:pPr>
            <a:r>
              <a:rPr lang="en-AU" sz="3600" dirty="0"/>
              <a:t>Subject: The noun (person place or thing) that is performing the verb. </a:t>
            </a:r>
          </a:p>
          <a:p>
            <a:pPr marL="0" indent="0" fontAlgn="base">
              <a:buNone/>
            </a:pPr>
            <a:endParaRPr lang="en-AU" sz="3600" dirty="0"/>
          </a:p>
          <a:p>
            <a:pPr marL="0" indent="0" fontAlgn="base">
              <a:buNone/>
            </a:pPr>
            <a:r>
              <a:rPr lang="en-AU" sz="3600" dirty="0"/>
              <a:t>Object: An </a:t>
            </a:r>
            <a:r>
              <a:rPr lang="en-AU" sz="3600" b="1" dirty="0"/>
              <a:t>object</a:t>
            </a:r>
            <a:r>
              <a:rPr lang="en-AU" sz="3600" dirty="0"/>
              <a:t> is the person, place, or thing that receives the action (the object is part of the predicate). </a:t>
            </a:r>
          </a:p>
          <a:p>
            <a:pPr marL="0" indent="0" fontAlgn="base">
              <a:buNone/>
            </a:pPr>
            <a:endParaRPr lang="en-AU" sz="36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67959D-6402-40B3-A69D-4218699D8F98}"/>
              </a:ext>
            </a:extLst>
          </p:cNvPr>
          <p:cNvSpPr txBox="1">
            <a:spLocks/>
          </p:cNvSpPr>
          <p:nvPr/>
        </p:nvSpPr>
        <p:spPr>
          <a:xfrm>
            <a:off x="657221" y="1610449"/>
            <a:ext cx="11083673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en-AU" sz="4800" dirty="0">
                <a:solidFill>
                  <a:srgbClr val="FF0000"/>
                </a:solidFill>
              </a:rPr>
              <a:t>The dog</a:t>
            </a:r>
            <a:endParaRPr lang="en-AU" sz="4800" dirty="0"/>
          </a:p>
          <a:p>
            <a:endParaRPr lang="en-AU" sz="4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163623-77C8-4841-84EC-A9BFF965A213}"/>
              </a:ext>
            </a:extLst>
          </p:cNvPr>
          <p:cNvSpPr/>
          <p:nvPr/>
        </p:nvSpPr>
        <p:spPr>
          <a:xfrm>
            <a:off x="5815584" y="1426464"/>
            <a:ext cx="2304288" cy="9875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2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8C5-44FB-4275-8A48-79D92646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251036"/>
            <a:ext cx="10772775" cy="1658198"/>
          </a:xfrm>
        </p:spPr>
        <p:txBody>
          <a:bodyPr/>
          <a:lstStyle/>
          <a:p>
            <a:r>
              <a:rPr lang="en-AU" dirty="0"/>
              <a:t>What is a sentence?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2067-CB56-4ECF-8BAB-970D606C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545907"/>
            <a:ext cx="7133465" cy="531209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AU" dirty="0"/>
              <a:t>Subject: The noun (person place or thing) that is performing the verb. </a:t>
            </a:r>
          </a:p>
          <a:p>
            <a:pPr marL="0" indent="0" fontAlgn="base">
              <a:buNone/>
            </a:pPr>
            <a:endParaRPr lang="en-AU" sz="1000" dirty="0"/>
          </a:p>
          <a:p>
            <a:pPr marL="0" indent="0" fontAlgn="base">
              <a:buNone/>
            </a:pPr>
            <a:r>
              <a:rPr lang="en-AU" dirty="0"/>
              <a:t>Object: An </a:t>
            </a:r>
            <a:r>
              <a:rPr lang="en-AU" b="1" dirty="0"/>
              <a:t>object</a:t>
            </a:r>
            <a:r>
              <a:rPr lang="en-AU" dirty="0"/>
              <a:t> is the person, place, or thing that receives the action (the object is part of the predicate). </a:t>
            </a:r>
          </a:p>
          <a:p>
            <a:pPr fontAlgn="base"/>
            <a:endParaRPr lang="en-AU" sz="3200" b="1" dirty="0">
              <a:solidFill>
                <a:schemeClr val="tx1"/>
              </a:solidFill>
            </a:endParaRPr>
          </a:p>
          <a:p>
            <a:pPr fontAlgn="base"/>
            <a:r>
              <a:rPr lang="en-AU" sz="4800" dirty="0"/>
              <a:t>A man paints posters.</a:t>
            </a:r>
          </a:p>
          <a:p>
            <a:pPr fontAlgn="base"/>
            <a:endParaRPr lang="en-AU" sz="3200" dirty="0">
              <a:solidFill>
                <a:schemeClr val="tx1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65269-FAF5-46FF-A514-431E2CBA85AB}"/>
              </a:ext>
            </a:extLst>
          </p:cNvPr>
          <p:cNvSpPr txBox="1"/>
          <p:nvPr/>
        </p:nvSpPr>
        <p:spPr>
          <a:xfrm>
            <a:off x="8494201" y="1545907"/>
            <a:ext cx="3454102" cy="4308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CFU:</a:t>
            </a:r>
            <a:r>
              <a:rPr lang="en-AU" sz="2400" dirty="0"/>
              <a:t> What is the subject in this sentence? What is the object in this sentence?</a:t>
            </a:r>
          </a:p>
          <a:p>
            <a:endParaRPr lang="en-AU" sz="2400" i="1" dirty="0"/>
          </a:p>
          <a:p>
            <a:r>
              <a:rPr lang="en-AU" sz="3200" dirty="0"/>
              <a:t>Marilyn forgot her keys and phone.</a:t>
            </a:r>
            <a:r>
              <a:rPr lang="en-AU" sz="2400" dirty="0"/>
              <a:t> </a:t>
            </a:r>
            <a:endParaRPr lang="en-AU" sz="2400" i="1" dirty="0"/>
          </a:p>
          <a:p>
            <a:endParaRPr lang="en-AU" sz="2400" i="1" dirty="0"/>
          </a:p>
          <a:p>
            <a:r>
              <a:rPr lang="en-AU" sz="2400" i="1" dirty="0"/>
              <a:t>The subject is _______. The object is _______.</a:t>
            </a:r>
          </a:p>
          <a:p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7CDB9A-ACE4-4103-A397-4B417F521760}"/>
              </a:ext>
            </a:extLst>
          </p:cNvPr>
          <p:cNvSpPr txBox="1">
            <a:spLocks/>
          </p:cNvSpPr>
          <p:nvPr/>
        </p:nvSpPr>
        <p:spPr>
          <a:xfrm>
            <a:off x="791478" y="3985069"/>
            <a:ext cx="11083673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en-AU" sz="4800" dirty="0">
                <a:solidFill>
                  <a:srgbClr val="FF0000"/>
                </a:solidFill>
              </a:rPr>
              <a:t>A man</a:t>
            </a:r>
            <a:endParaRPr lang="en-AU" sz="4800" dirty="0"/>
          </a:p>
          <a:p>
            <a:endParaRPr lang="en-AU" sz="4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9A7732-10F5-4670-BCC0-5B29019EBFEC}"/>
              </a:ext>
            </a:extLst>
          </p:cNvPr>
          <p:cNvSpPr/>
          <p:nvPr/>
        </p:nvSpPr>
        <p:spPr>
          <a:xfrm>
            <a:off x="4096513" y="3854620"/>
            <a:ext cx="2103119" cy="9875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01FF-9271-46EB-ABEC-287C0B1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run-on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F2B1-B7D0-42E5-99BB-8DE526B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157731"/>
            <a:ext cx="6932296" cy="376618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sz="3200" dirty="0"/>
              <a:t>Definition: </a:t>
            </a:r>
            <a:r>
              <a:rPr lang="en-AU" sz="3200" b="1" dirty="0"/>
              <a:t>A run-on sentence </a:t>
            </a:r>
            <a:r>
              <a:rPr lang="en-AU" sz="3200" dirty="0"/>
              <a:t>is two or more clauses that are joined incorrectly in one sentence.  </a:t>
            </a:r>
          </a:p>
          <a:p>
            <a:pPr fontAlgn="base"/>
            <a:r>
              <a:rPr lang="en-AU" sz="3200" dirty="0"/>
              <a:t> </a:t>
            </a:r>
          </a:p>
          <a:p>
            <a:pPr fontAlgn="base"/>
            <a:r>
              <a:rPr lang="en-AU" sz="3200" dirty="0"/>
              <a:t>How can clauses be joined incorrectly?</a:t>
            </a:r>
          </a:p>
          <a:p>
            <a:pPr fontAlgn="base"/>
            <a:r>
              <a:rPr lang="en-AU" sz="3200" dirty="0"/>
              <a:t>1. Not separated by a full stop </a:t>
            </a:r>
          </a:p>
          <a:p>
            <a:pPr fontAlgn="base"/>
            <a:r>
              <a:rPr lang="en-AU" sz="3200" dirty="0"/>
              <a:t>2. Not separated by a conjunction (and, because, but, so…)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C932-C731-4420-A896-44ABD3271C58}"/>
              </a:ext>
            </a:extLst>
          </p:cNvPr>
          <p:cNvSpPr txBox="1"/>
          <p:nvPr/>
        </p:nvSpPr>
        <p:spPr>
          <a:xfrm>
            <a:off x="7922943" y="2578838"/>
            <a:ext cx="3886153" cy="252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Define a run-on sentence in your own words. </a:t>
            </a:r>
          </a:p>
          <a:p>
            <a:endParaRPr lang="en-AU" sz="2800" dirty="0"/>
          </a:p>
          <a:p>
            <a:r>
              <a:rPr lang="en-AU" sz="2800" i="1" dirty="0"/>
              <a:t>A run-on sentence is…..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52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>
                <a:solidFill>
                  <a:schemeClr val="tx1"/>
                </a:solidFill>
              </a:rPr>
              <a:t>It became the official flag for the Aboriginal Tent Embassy in Canberra and it was first flown there in 1972 and it has become a widely recognised symbol.</a:t>
            </a:r>
            <a:endParaRPr lang="en-A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1393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dirty="0"/>
              <a:t>STEPS:</a:t>
            </a:r>
          </a:p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 </a:t>
            </a:r>
            <a:r>
              <a:rPr lang="en-AU" dirty="0"/>
              <a:t>find the subject and predicate; look for any additional subjects and predicates.  </a:t>
            </a:r>
          </a:p>
          <a:p>
            <a:pPr fontAlgn="base"/>
            <a:r>
              <a:rPr lang="en-AU" b="1" dirty="0"/>
              <a:t>Step 3: </a:t>
            </a:r>
            <a:r>
              <a:rPr lang="en-AU" dirty="0"/>
              <a:t>if there is another subject and predicate, check if there is a conjunction linking the sentences.  </a:t>
            </a:r>
          </a:p>
          <a:p>
            <a:pPr fontAlgn="base"/>
            <a:r>
              <a:rPr lang="en-AU" b="1" dirty="0">
                <a:solidFill>
                  <a:srgbClr val="FF0000"/>
                </a:solidFill>
              </a:rPr>
              <a:t>Step 4:</a:t>
            </a:r>
            <a:r>
              <a:rPr lang="en-AU" dirty="0">
                <a:solidFill>
                  <a:srgbClr val="FF0000"/>
                </a:solidFill>
              </a:rPr>
              <a:t> Highlight the ‘and’s to check they are not being over-used.  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4556367"/>
            <a:ext cx="11312093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CFU</a:t>
            </a:r>
            <a:r>
              <a:rPr lang="en-AU" sz="2400" dirty="0"/>
              <a:t>: </a:t>
            </a:r>
            <a:r>
              <a:rPr lang="en-AU" sz="2400" b="1" dirty="0"/>
              <a:t>Identify whether the following is a run-on sentence or a complete sentence.</a:t>
            </a:r>
          </a:p>
          <a:p>
            <a:pPr fontAlgn="base"/>
            <a:r>
              <a:rPr lang="en-AU" sz="2800" dirty="0"/>
              <a:t>The Aboriginal flag is divided horizontally into halves and the top half is black and the lower half red and there is a yellow circle in the centre of the flag.</a:t>
            </a:r>
          </a:p>
          <a:p>
            <a:pPr fontAlgn="base"/>
            <a:r>
              <a:rPr lang="en-AU" sz="2800" dirty="0"/>
              <a:t> </a:t>
            </a:r>
          </a:p>
          <a:p>
            <a:r>
              <a:rPr lang="en-AU" sz="2800" i="1" dirty="0"/>
              <a:t>This is a ________ sentence because…..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658E4-46CC-4CC5-8394-AD220F6CD7B0}"/>
              </a:ext>
            </a:extLst>
          </p:cNvPr>
          <p:cNvSpPr/>
          <p:nvPr/>
        </p:nvSpPr>
        <p:spPr>
          <a:xfrm>
            <a:off x="2771422" y="2848475"/>
            <a:ext cx="1178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F442DB"/>
                </a:solidFill>
              </a:rPr>
              <a:t>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670C64-B3B3-496F-8F4E-441F9D7482F3}"/>
              </a:ext>
            </a:extLst>
          </p:cNvPr>
          <p:cNvSpPr/>
          <p:nvPr/>
        </p:nvSpPr>
        <p:spPr>
          <a:xfrm>
            <a:off x="2019782" y="3310136"/>
            <a:ext cx="1178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F442DB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8161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>
            <a:normAutofit/>
          </a:bodyPr>
          <a:lstStyle/>
          <a:p>
            <a:pPr fontAlgn="base"/>
            <a:r>
              <a:rPr lang="en-AU" sz="3600" dirty="0">
                <a:solidFill>
                  <a:schemeClr val="tx1"/>
                </a:solidFill>
              </a:rPr>
              <a:t>The Commonwealth took steps to give the flag legal recognition, the Aboriginal flag was declared a ‘Flag of Australia’ under the Flags Act 1953.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1393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dirty="0"/>
              <a:t>STEPS:</a:t>
            </a:r>
          </a:p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 </a:t>
            </a:r>
            <a:r>
              <a:rPr lang="en-AU" dirty="0"/>
              <a:t>find the subject and predicate; look for any additional subjects and predicates.  </a:t>
            </a:r>
          </a:p>
          <a:p>
            <a:pPr fontAlgn="base"/>
            <a:r>
              <a:rPr lang="en-AU" b="1" dirty="0"/>
              <a:t>Step 3: </a:t>
            </a:r>
            <a:r>
              <a:rPr lang="en-AU" dirty="0"/>
              <a:t>if there is another subject and predicate, check if there is a conjunction linking the sentences.  </a:t>
            </a:r>
          </a:p>
          <a:p>
            <a:pPr fontAlgn="base"/>
            <a:r>
              <a:rPr lang="en-AU" b="1" dirty="0">
                <a:solidFill>
                  <a:srgbClr val="FF0000"/>
                </a:solidFill>
              </a:rPr>
              <a:t>Step 4:</a:t>
            </a:r>
            <a:r>
              <a:rPr lang="en-AU" dirty="0">
                <a:solidFill>
                  <a:srgbClr val="FF0000"/>
                </a:solidFill>
              </a:rPr>
              <a:t> Highlight the ‘and’s to check they are not being over-used.  </a:t>
            </a:r>
            <a:endParaRPr lang="en-AU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4556367"/>
            <a:ext cx="11312093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CFU</a:t>
            </a:r>
            <a:r>
              <a:rPr lang="en-AU" sz="2400" dirty="0"/>
              <a:t>: </a:t>
            </a:r>
            <a:r>
              <a:rPr lang="en-AU" sz="2400" b="1" dirty="0"/>
              <a:t>Identify whether the following is a run-on sentence or a complete sentence.</a:t>
            </a:r>
          </a:p>
          <a:p>
            <a:pPr fontAlgn="base"/>
            <a:r>
              <a:rPr lang="en-AU" sz="2800" dirty="0"/>
              <a:t>Many people continued to fly the Union Jack, the new flag was officially recognised as the Australian national flag in 1953. </a:t>
            </a:r>
          </a:p>
          <a:p>
            <a:pPr fontAlgn="base"/>
            <a:r>
              <a:rPr lang="en-AU" sz="2800" dirty="0"/>
              <a:t> </a:t>
            </a:r>
          </a:p>
          <a:p>
            <a:pPr fontAlgn="base"/>
            <a:r>
              <a:rPr lang="en-AU" sz="2800" i="1" dirty="0"/>
              <a:t>This is a ________ sentence because…..</a:t>
            </a:r>
          </a:p>
        </p:txBody>
      </p:sp>
    </p:spTree>
    <p:extLst>
      <p:ext uri="{BB962C8B-B14F-4D97-AF65-F5344CB8AC3E}">
        <p14:creationId xmlns:p14="http://schemas.microsoft.com/office/powerpoint/2010/main" val="511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ED38-5049-47FA-8D30-485EEA6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task: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8631-E37B-41FA-B6E9-A607F764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437376" cy="3766185"/>
          </a:xfrm>
        </p:spPr>
        <p:txBody>
          <a:bodyPr>
            <a:normAutofit/>
          </a:bodyPr>
          <a:lstStyle/>
          <a:p>
            <a:r>
              <a:rPr lang="en-AU" sz="5400" dirty="0"/>
              <a:t>Identify the following sentences on your page as either a run-on sentence or a complete sentence.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CAB61-89C5-49E1-98CB-C4F585B2E1A1}"/>
              </a:ext>
            </a:extLst>
          </p:cNvPr>
          <p:cNvSpPr txBox="1"/>
          <p:nvPr/>
        </p:nvSpPr>
        <p:spPr>
          <a:xfrm>
            <a:off x="7461503" y="2157731"/>
            <a:ext cx="4053840" cy="31393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dirty="0"/>
              <a:t>STEPS:</a:t>
            </a:r>
          </a:p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 </a:t>
            </a:r>
            <a:r>
              <a:rPr lang="en-AU" dirty="0"/>
              <a:t>find the subject and predicate; look for any additional subjects and predicates.  </a:t>
            </a:r>
          </a:p>
          <a:p>
            <a:pPr fontAlgn="base"/>
            <a:r>
              <a:rPr lang="en-AU" b="1" dirty="0"/>
              <a:t>Step 3: </a:t>
            </a:r>
            <a:r>
              <a:rPr lang="en-AU" dirty="0"/>
              <a:t>if there is another subject and predicate, check if there is a conjunction linking the sentences.  </a:t>
            </a:r>
          </a:p>
          <a:p>
            <a:pPr fontAlgn="base"/>
            <a:r>
              <a:rPr lang="en-AU" b="1" dirty="0">
                <a:solidFill>
                  <a:srgbClr val="FF0000"/>
                </a:solidFill>
              </a:rPr>
              <a:t>Step 4:</a:t>
            </a:r>
            <a:r>
              <a:rPr lang="en-AU" dirty="0">
                <a:solidFill>
                  <a:srgbClr val="FF0000"/>
                </a:solidFill>
              </a:rPr>
              <a:t> Highlight the ‘and’s to check they are not being over-used.  </a:t>
            </a:r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9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74" y="0"/>
            <a:ext cx="10515600" cy="1325563"/>
          </a:xfrm>
        </p:spPr>
        <p:txBody>
          <a:bodyPr/>
          <a:lstStyle/>
          <a:p>
            <a:pPr algn="ctr"/>
            <a:r>
              <a:rPr lang="en-AU"/>
              <a:t>Learning Goal and 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9" y="1148135"/>
            <a:ext cx="11509399" cy="5341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400" dirty="0"/>
              <a:t>Learning Goal: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tx1"/>
                </a:solidFill>
              </a:rPr>
              <a:t>Our learning goal is to…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tx1"/>
                </a:solidFill>
                <a:ea typeface="+mn-lt"/>
                <a:cs typeface="+mn-lt"/>
              </a:rPr>
              <a:t>Identify run on sentences.</a:t>
            </a:r>
            <a:r>
              <a:rPr lang="en-AU" sz="3200" dirty="0">
                <a:solidFill>
                  <a:schemeClr val="tx1"/>
                </a:solidFill>
              </a:rPr>
              <a:t> </a:t>
            </a: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4400" dirty="0"/>
              <a:t>Success Criteria: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tx1"/>
                </a:solidFill>
              </a:rPr>
              <a:t>I will be successful if …</a:t>
            </a:r>
          </a:p>
          <a:p>
            <a:pPr fontAlgn="base"/>
            <a:r>
              <a:rPr lang="en-AU" sz="3200" dirty="0">
                <a:solidFill>
                  <a:schemeClr val="tx1"/>
                </a:solidFill>
                <a:ea typeface="+mn-lt"/>
                <a:cs typeface="+mn-lt"/>
              </a:rPr>
              <a:t>I can identify run on sentences and complete sentences.</a:t>
            </a:r>
          </a:p>
          <a:p>
            <a:pPr marL="0" indent="0">
              <a:buNone/>
            </a:pP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71534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C6C-263E-4237-A97F-FF7E816A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 in – Exit Ticket Learning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A26-3209-4854-822C-9DDB1FF9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938528"/>
            <a:ext cx="10753725" cy="3766185"/>
          </a:xfrm>
        </p:spPr>
        <p:txBody>
          <a:bodyPr/>
          <a:lstStyle/>
          <a:p>
            <a:r>
              <a:rPr lang="en-AU" dirty="0"/>
              <a:t>Complete the ‘Session 2’ part of the exit ticket. </a:t>
            </a:r>
          </a:p>
          <a:p>
            <a:r>
              <a:rPr lang="en-AU" dirty="0"/>
              <a:t>This is your chance to show your parents what you have learned about run-on sentences.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D31CA-8CC4-4254-933D-EDD85AD7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119" y="2950252"/>
            <a:ext cx="6344984" cy="35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AD79-D500-40C0-BC06-6B0811C0E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session 2</a:t>
            </a:r>
          </a:p>
        </p:txBody>
      </p:sp>
    </p:spTree>
    <p:extLst>
      <p:ext uri="{BB962C8B-B14F-4D97-AF65-F5344CB8AC3E}">
        <p14:creationId xmlns:p14="http://schemas.microsoft.com/office/powerpoint/2010/main" val="328169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74" y="0"/>
            <a:ext cx="10515600" cy="1325563"/>
          </a:xfrm>
        </p:spPr>
        <p:txBody>
          <a:bodyPr/>
          <a:lstStyle/>
          <a:p>
            <a:pPr algn="ctr"/>
            <a:r>
              <a:rPr lang="en-AU"/>
              <a:t>Learning Goal and 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9" y="1148135"/>
            <a:ext cx="11509399" cy="5341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400" dirty="0"/>
              <a:t>Learning Goal: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tx1"/>
                </a:solidFill>
              </a:rPr>
              <a:t>Our learning goal is to…</a:t>
            </a:r>
          </a:p>
          <a:p>
            <a:pPr marL="0" indent="0">
              <a:buNone/>
            </a:pPr>
            <a:r>
              <a:rPr lang="en-AU" sz="3200" dirty="0"/>
              <a:t>Correct a run-on sentence.  </a:t>
            </a:r>
            <a:endParaRPr lang="en-A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4400" dirty="0"/>
          </a:p>
          <a:p>
            <a:pPr marL="0" indent="0">
              <a:buNone/>
            </a:pPr>
            <a:r>
              <a:rPr lang="en-AU" sz="4400" dirty="0"/>
              <a:t>Success Criteria:</a:t>
            </a:r>
          </a:p>
          <a:p>
            <a:pPr marL="0" indent="0">
              <a:buNone/>
            </a:pPr>
            <a:r>
              <a:rPr lang="en-AU" sz="3600" i="1" dirty="0">
                <a:solidFill>
                  <a:schemeClr val="tx1"/>
                </a:solidFill>
              </a:rPr>
              <a:t>I will be successful if …</a:t>
            </a:r>
          </a:p>
          <a:p>
            <a:pPr marL="0" indent="0">
              <a:buNone/>
            </a:pPr>
            <a:r>
              <a:rPr lang="en-AU" sz="3200" dirty="0"/>
              <a:t>I can correct a run-on sentence by adding punctuation or a subordinating conjunction</a:t>
            </a:r>
            <a:r>
              <a:rPr lang="en-AU" sz="3200" b="1" dirty="0"/>
              <a:t>.</a:t>
            </a:r>
            <a:r>
              <a:rPr lang="en-A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208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A787-E85D-4B6A-A0D0-A0FDB15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Subordinating conjunctions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9B56-250D-41E7-8E6E-00C26E0D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755649"/>
            <a:ext cx="4782491" cy="4882895"/>
          </a:xfrm>
        </p:spPr>
        <p:txBody>
          <a:bodyPr>
            <a:normAutofit fontScale="475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AU" sz="5100" dirty="0"/>
              <a:t>A </a:t>
            </a:r>
            <a:r>
              <a:rPr lang="en-AU" sz="5100" b="1" dirty="0"/>
              <a:t>subordinating conjunction</a:t>
            </a:r>
            <a:r>
              <a:rPr lang="en-AU" sz="5100" dirty="0"/>
              <a:t> is the word that is used to join a </a:t>
            </a:r>
            <a:r>
              <a:rPr lang="en-AU" sz="5100" b="1" dirty="0"/>
              <a:t>subordinating</a:t>
            </a:r>
            <a:r>
              <a:rPr lang="en-AU" sz="5100" dirty="0"/>
              <a:t> clause to another clause or sentence.</a:t>
            </a:r>
          </a:p>
          <a:p>
            <a:pPr fontAlgn="base"/>
            <a:endParaRPr lang="en-AU" sz="5100" b="1" dirty="0"/>
          </a:p>
          <a:p>
            <a:pPr fontAlgn="base"/>
            <a:r>
              <a:rPr lang="en-AU" sz="5100" b="1" dirty="0"/>
              <a:t>Because</a:t>
            </a:r>
            <a:r>
              <a:rPr lang="en-AU" sz="5100" dirty="0"/>
              <a:t> – reason </a:t>
            </a:r>
          </a:p>
          <a:p>
            <a:pPr fontAlgn="base"/>
            <a:r>
              <a:rPr lang="en-AU" sz="5100" b="1" dirty="0"/>
              <a:t>But</a:t>
            </a:r>
            <a:r>
              <a:rPr lang="en-AU" sz="5100" dirty="0"/>
              <a:t> – change in direction </a:t>
            </a:r>
          </a:p>
          <a:p>
            <a:pPr fontAlgn="base"/>
            <a:r>
              <a:rPr lang="en-AU" sz="5100" b="1" dirty="0"/>
              <a:t>However</a:t>
            </a:r>
            <a:r>
              <a:rPr lang="en-AU" sz="5100" dirty="0"/>
              <a:t> – change in direction </a:t>
            </a:r>
          </a:p>
          <a:p>
            <a:pPr fontAlgn="base"/>
            <a:r>
              <a:rPr lang="en-AU" sz="5100" b="1" dirty="0"/>
              <a:t>So </a:t>
            </a:r>
            <a:r>
              <a:rPr lang="en-AU" sz="5100" dirty="0"/>
              <a:t>– cause and effect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0ECE6-99C5-4F76-970A-89F2E843DB07}"/>
              </a:ext>
            </a:extLst>
          </p:cNvPr>
          <p:cNvSpPr txBox="1"/>
          <p:nvPr/>
        </p:nvSpPr>
        <p:spPr>
          <a:xfrm>
            <a:off x="5586019" y="1938275"/>
            <a:ext cx="6374333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CFU</a:t>
            </a:r>
            <a:r>
              <a:rPr lang="en-AU" sz="2400" dirty="0"/>
              <a:t>: </a:t>
            </a:r>
            <a:r>
              <a:rPr lang="en-AU" sz="2400" b="1" dirty="0"/>
              <a:t>Which subordinating conjunction fits to join the following clauses: </a:t>
            </a:r>
          </a:p>
          <a:p>
            <a:endParaRPr lang="en-AU" sz="2400" b="1" dirty="0"/>
          </a:p>
          <a:p>
            <a:pPr marL="457200" indent="-457200">
              <a:buAutoNum type="arabicParenR"/>
            </a:pPr>
            <a:r>
              <a:rPr lang="en-AU" sz="2400" dirty="0"/>
              <a:t>Mandy fell over _______________ she needed a band-aid. </a:t>
            </a:r>
          </a:p>
          <a:p>
            <a:pPr marL="457200" indent="-457200">
              <a:buAutoNum type="arabicParenR"/>
            </a:pPr>
            <a:endParaRPr lang="en-AU" sz="2400" dirty="0"/>
          </a:p>
          <a:p>
            <a:pPr marL="457200" indent="-457200">
              <a:buAutoNum type="arabicParenR"/>
            </a:pPr>
            <a:r>
              <a:rPr lang="en-AU" sz="2400" dirty="0"/>
              <a:t>Mandy fell over _______________ her shoelaces were untied.</a:t>
            </a:r>
          </a:p>
          <a:p>
            <a:pPr marL="457200" indent="-457200">
              <a:buAutoNum type="arabicParenR"/>
            </a:pPr>
            <a:endParaRPr lang="en-AU" sz="2400" dirty="0"/>
          </a:p>
          <a:p>
            <a:pPr marL="457200" indent="-457200">
              <a:buFontTx/>
              <a:buAutoNum type="arabicParenR"/>
            </a:pPr>
            <a:r>
              <a:rPr lang="en-AU" sz="2400" dirty="0"/>
              <a:t>Mandy fell over _______________ she got up and kept running.</a:t>
            </a:r>
          </a:p>
        </p:txBody>
      </p:sp>
    </p:spTree>
    <p:extLst>
      <p:ext uri="{BB962C8B-B14F-4D97-AF65-F5344CB8AC3E}">
        <p14:creationId xmlns:p14="http://schemas.microsoft.com/office/powerpoint/2010/main" val="3312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01FF-9271-46EB-ABEC-287C0B1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run-on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F2B1-B7D0-42E5-99BB-8DE526B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157731"/>
            <a:ext cx="6932296" cy="376618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sz="3200" dirty="0"/>
              <a:t>Definition: </a:t>
            </a:r>
            <a:r>
              <a:rPr lang="en-AU" sz="3200" b="1" dirty="0"/>
              <a:t>A run-on sentence </a:t>
            </a:r>
            <a:r>
              <a:rPr lang="en-AU" sz="3200" dirty="0"/>
              <a:t>is two or more clauses that are joined incorrectly in one sentence.  </a:t>
            </a:r>
          </a:p>
          <a:p>
            <a:pPr fontAlgn="base"/>
            <a:r>
              <a:rPr lang="en-AU" sz="3200" dirty="0"/>
              <a:t> </a:t>
            </a:r>
          </a:p>
          <a:p>
            <a:pPr fontAlgn="base"/>
            <a:r>
              <a:rPr lang="en-AU" sz="3200" dirty="0"/>
              <a:t>How can clauses be joined incorrectly?</a:t>
            </a:r>
          </a:p>
          <a:p>
            <a:pPr fontAlgn="base"/>
            <a:r>
              <a:rPr lang="en-AU" sz="3200" dirty="0"/>
              <a:t>1. Not separated by a full stop </a:t>
            </a:r>
          </a:p>
          <a:p>
            <a:pPr fontAlgn="base"/>
            <a:r>
              <a:rPr lang="en-AU" sz="3200" dirty="0"/>
              <a:t>2. Not separated by a conjunction (and, because, but, so…)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C932-C731-4420-A896-44ABD3271C58}"/>
              </a:ext>
            </a:extLst>
          </p:cNvPr>
          <p:cNvSpPr txBox="1"/>
          <p:nvPr/>
        </p:nvSpPr>
        <p:spPr>
          <a:xfrm>
            <a:off x="7922943" y="2578838"/>
            <a:ext cx="3886153" cy="252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Define a run-on sentence in your own words. </a:t>
            </a:r>
          </a:p>
          <a:p>
            <a:endParaRPr lang="en-AU" sz="2800" dirty="0"/>
          </a:p>
          <a:p>
            <a:r>
              <a:rPr lang="en-AU" sz="2800" i="1" dirty="0"/>
              <a:t>A run-on sentence is…..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6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How to correct a run-on sentence.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50" y="1993392"/>
            <a:ext cx="7387901" cy="3766185"/>
          </a:xfrm>
        </p:spPr>
        <p:txBody>
          <a:bodyPr/>
          <a:lstStyle/>
          <a:p>
            <a:pPr marL="0" indent="0" fontAlgn="base">
              <a:buNone/>
            </a:pPr>
            <a:r>
              <a:rPr lang="en-AU" sz="4400" dirty="0">
                <a:solidFill>
                  <a:schemeClr val="tx1"/>
                </a:solidFill>
              </a:rPr>
              <a:t>The Torres Strait Islander flag has three horizontal panels, these panels are divided by thin black lines. 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 </a:t>
            </a:r>
            <a:r>
              <a:rPr lang="en-AU" dirty="0"/>
              <a:t>identify if it is a run-on sentence </a:t>
            </a:r>
          </a:p>
          <a:p>
            <a:pPr fontAlgn="base"/>
            <a:r>
              <a:rPr lang="en-AU" b="1" dirty="0"/>
              <a:t>Step 3a</a:t>
            </a:r>
            <a:r>
              <a:rPr lang="en-AU" dirty="0"/>
              <a:t>: add punctuation or a conjunction to make it a complete sentence.  OR</a:t>
            </a:r>
          </a:p>
          <a:p>
            <a:pPr fontAlgn="base"/>
            <a:r>
              <a:rPr lang="en-AU" b="1" dirty="0"/>
              <a:t>Step 3b: </a:t>
            </a:r>
            <a:r>
              <a:rPr lang="en-AU" dirty="0"/>
              <a:t>Separate the clauses into more than one sentence.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E4CCD-7125-4C2B-AC60-0781EF373F60}"/>
              </a:ext>
            </a:extLst>
          </p:cNvPr>
          <p:cNvGrpSpPr/>
          <p:nvPr/>
        </p:nvGrpSpPr>
        <p:grpSpPr>
          <a:xfrm>
            <a:off x="24882" y="4458760"/>
            <a:ext cx="12167118" cy="2344376"/>
            <a:chOff x="205272" y="5330943"/>
            <a:chExt cx="12167118" cy="1095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106F6-315B-4141-95F8-E52DB1A5405A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330943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7917E7-5C61-4683-BABC-99AADAFCA907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663455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DF8CA1-7CBC-4D21-A24C-9F1BA9F1DDD6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05272" y="5994900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652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How to correct a run-on sentence.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50" y="1993392"/>
            <a:ext cx="7387901" cy="3766185"/>
          </a:xfrm>
        </p:spPr>
        <p:txBody>
          <a:bodyPr/>
          <a:lstStyle/>
          <a:p>
            <a:pPr marL="0" indent="0" fontAlgn="base">
              <a:buNone/>
            </a:pPr>
            <a:r>
              <a:rPr lang="en-AU" sz="4400" dirty="0">
                <a:solidFill>
                  <a:schemeClr val="tx1"/>
                </a:solidFill>
              </a:rPr>
              <a:t>The star is also a symbol for seafaring people, it is used in navigation. 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 </a:t>
            </a:r>
            <a:r>
              <a:rPr lang="en-AU" dirty="0"/>
              <a:t>identify if it is a run-on sentence </a:t>
            </a:r>
          </a:p>
          <a:p>
            <a:pPr fontAlgn="base"/>
            <a:r>
              <a:rPr lang="en-AU" b="1" dirty="0"/>
              <a:t>Step 3a</a:t>
            </a:r>
            <a:r>
              <a:rPr lang="en-AU" dirty="0"/>
              <a:t>: add punctuation or a conjunction to make it a complete sentence.  OR</a:t>
            </a:r>
          </a:p>
          <a:p>
            <a:pPr fontAlgn="base"/>
            <a:r>
              <a:rPr lang="en-AU" b="1" dirty="0"/>
              <a:t>Step 3b: </a:t>
            </a:r>
            <a:r>
              <a:rPr lang="en-AU" dirty="0"/>
              <a:t>Separate the clauses into more than one sentence.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E4CCD-7125-4C2B-AC60-0781EF373F60}"/>
              </a:ext>
            </a:extLst>
          </p:cNvPr>
          <p:cNvGrpSpPr/>
          <p:nvPr/>
        </p:nvGrpSpPr>
        <p:grpSpPr>
          <a:xfrm>
            <a:off x="24882" y="3973011"/>
            <a:ext cx="12167118" cy="2344376"/>
            <a:chOff x="205272" y="5330943"/>
            <a:chExt cx="12167118" cy="1095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106F6-315B-4141-95F8-E52DB1A5405A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330943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7917E7-5C61-4683-BABC-99AADAFCA907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663455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DF8CA1-7CBC-4D21-A24C-9F1BA9F1DDD6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05272" y="5994900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8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How to correct a run-on sentence.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50" y="1841656"/>
            <a:ext cx="7387901" cy="3766185"/>
          </a:xfrm>
        </p:spPr>
        <p:txBody>
          <a:bodyPr/>
          <a:lstStyle/>
          <a:p>
            <a:pPr marL="0" indent="0" fontAlgn="base">
              <a:buNone/>
            </a:pPr>
            <a:r>
              <a:rPr lang="en-AU" sz="4400" dirty="0">
                <a:solidFill>
                  <a:schemeClr val="tx1"/>
                </a:solidFill>
              </a:rPr>
              <a:t>The five-pointed star is on the Torres Strait Islander flag it represents the five island groups within the Torres Strait. 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 </a:t>
            </a:r>
            <a:r>
              <a:rPr lang="en-AU" dirty="0"/>
              <a:t>identify if it is a run-on sentence </a:t>
            </a:r>
          </a:p>
          <a:p>
            <a:pPr fontAlgn="base"/>
            <a:r>
              <a:rPr lang="en-AU" b="1" dirty="0"/>
              <a:t>Step 3a</a:t>
            </a:r>
            <a:r>
              <a:rPr lang="en-AU" dirty="0"/>
              <a:t>: add punctuation or a conjunction to make it a complete sentence.  OR</a:t>
            </a:r>
          </a:p>
          <a:p>
            <a:pPr fontAlgn="base"/>
            <a:r>
              <a:rPr lang="en-AU" b="1" dirty="0"/>
              <a:t>Step 3b: </a:t>
            </a:r>
            <a:r>
              <a:rPr lang="en-AU" dirty="0"/>
              <a:t>Separate the clauses into more than one sentence.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E4CCD-7125-4C2B-AC60-0781EF373F60}"/>
              </a:ext>
            </a:extLst>
          </p:cNvPr>
          <p:cNvGrpSpPr/>
          <p:nvPr/>
        </p:nvGrpSpPr>
        <p:grpSpPr>
          <a:xfrm>
            <a:off x="24882" y="4422185"/>
            <a:ext cx="12167118" cy="2344376"/>
            <a:chOff x="205272" y="5330943"/>
            <a:chExt cx="12167118" cy="1095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106F6-315B-4141-95F8-E52DB1A5405A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330943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7917E7-5C61-4683-BABC-99AADAFCA907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663455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DF8CA1-7CBC-4D21-A24C-9F1BA9F1DDD6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05272" y="5994900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92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How to correct a run-on sentence.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50" y="2009138"/>
            <a:ext cx="7387901" cy="3766185"/>
          </a:xfrm>
        </p:spPr>
        <p:txBody>
          <a:bodyPr/>
          <a:lstStyle/>
          <a:p>
            <a:pPr marL="0" indent="0" fontAlgn="base">
              <a:buNone/>
            </a:pPr>
            <a:r>
              <a:rPr lang="en-AU" sz="4400" dirty="0">
                <a:solidFill>
                  <a:schemeClr val="tx1"/>
                </a:solidFill>
              </a:rPr>
              <a:t>The Torres Strait Islander flag was designed in 1992 it was not recognised until 1995. 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b="1" dirty="0"/>
              <a:t>Step 1: </a:t>
            </a:r>
            <a:r>
              <a:rPr lang="en-AU" dirty="0"/>
              <a:t>Read the sentence aloud.  </a:t>
            </a:r>
          </a:p>
          <a:p>
            <a:pPr fontAlgn="base"/>
            <a:r>
              <a:rPr lang="en-AU" b="1" dirty="0"/>
              <a:t>Step 2: </a:t>
            </a:r>
            <a:r>
              <a:rPr lang="en-AU" dirty="0"/>
              <a:t>identify if it is a run-on sentence </a:t>
            </a:r>
          </a:p>
          <a:p>
            <a:pPr fontAlgn="base"/>
            <a:r>
              <a:rPr lang="en-AU" b="1" dirty="0"/>
              <a:t>Step 3a</a:t>
            </a:r>
            <a:r>
              <a:rPr lang="en-AU" dirty="0"/>
              <a:t>: add punctuation or a conjunction to make it a complete sentence.  OR</a:t>
            </a:r>
          </a:p>
          <a:p>
            <a:pPr fontAlgn="base"/>
            <a:r>
              <a:rPr lang="en-AU" b="1" dirty="0"/>
              <a:t>Step 3b: </a:t>
            </a:r>
            <a:r>
              <a:rPr lang="en-AU" dirty="0"/>
              <a:t>Separate the clauses into more than one sentence.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E4CCD-7125-4C2B-AC60-0781EF373F60}"/>
              </a:ext>
            </a:extLst>
          </p:cNvPr>
          <p:cNvGrpSpPr/>
          <p:nvPr/>
        </p:nvGrpSpPr>
        <p:grpSpPr>
          <a:xfrm>
            <a:off x="24882" y="4160142"/>
            <a:ext cx="12167118" cy="2344376"/>
            <a:chOff x="205272" y="5330943"/>
            <a:chExt cx="12167118" cy="10951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3106F6-315B-4141-95F8-E52DB1A5405A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330943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7917E7-5C61-4683-BABC-99AADAFCA907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23932" y="5663455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DF8CA1-7CBC-4D21-A24C-9F1BA9F1DDD6}"/>
                </a:ext>
              </a:extLst>
            </p:cNvPr>
            <p:cNvPicPr/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84" r="2252" b="2078"/>
            <a:stretch/>
          </p:blipFill>
          <p:spPr bwMode="auto">
            <a:xfrm rot="10800000">
              <a:off x="205272" y="5994900"/>
              <a:ext cx="12148458" cy="4311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9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ED38-5049-47FA-8D30-485EEA6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task: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8631-E37B-41FA-B6E9-A607F764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773936"/>
            <a:ext cx="10753725" cy="3766185"/>
          </a:xfrm>
        </p:spPr>
        <p:txBody>
          <a:bodyPr>
            <a:normAutofit fontScale="92500" lnSpcReduction="10000"/>
          </a:bodyPr>
          <a:lstStyle/>
          <a:p>
            <a:r>
              <a:rPr lang="en-AU" sz="3200" dirty="0"/>
              <a:t>Correct the following run-on sentences by adding punctuation or a subordinating conjunction:</a:t>
            </a:r>
          </a:p>
          <a:p>
            <a:pPr fontAlgn="base"/>
            <a:endParaRPr lang="en-AU" sz="3500" dirty="0"/>
          </a:p>
          <a:p>
            <a:pPr fontAlgn="base"/>
            <a:r>
              <a:rPr lang="en-AU" sz="3500" dirty="0"/>
              <a:t>The Torres Strait Islander Flag was designed by Bernard </a:t>
            </a:r>
            <a:r>
              <a:rPr lang="en-AU" sz="3500" dirty="0" err="1"/>
              <a:t>Namok</a:t>
            </a:r>
            <a:r>
              <a:rPr lang="en-AU" sz="3500" dirty="0"/>
              <a:t>, it was the winning design in a competition.  </a:t>
            </a:r>
          </a:p>
          <a:p>
            <a:pPr marL="0" indent="0" fontAlgn="base">
              <a:buNone/>
            </a:pPr>
            <a:r>
              <a:rPr lang="en-AU" sz="3500" dirty="0"/>
              <a:t> </a:t>
            </a:r>
          </a:p>
          <a:p>
            <a:pPr fontAlgn="base"/>
            <a:r>
              <a:rPr lang="en-AU" sz="3500" dirty="0"/>
              <a:t>The Torres Strait Islander Flag is an official Flag of Australia the Australian Government recognised it.  </a:t>
            </a:r>
          </a:p>
          <a:p>
            <a:pPr marL="0" indent="0">
              <a:buNone/>
            </a:pPr>
            <a:endParaRPr lang="en-AU" sz="3200" dirty="0"/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90419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8C5-44FB-4275-8A48-79D92646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251036"/>
            <a:ext cx="10772775" cy="1658198"/>
          </a:xfrm>
        </p:spPr>
        <p:txBody>
          <a:bodyPr/>
          <a:lstStyle/>
          <a:p>
            <a:r>
              <a:rPr lang="en-AU" dirty="0"/>
              <a:t>What is a clause?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2067-CB56-4ECF-8BAB-970D606C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665314"/>
            <a:ext cx="6712842" cy="3766185"/>
          </a:xfrm>
        </p:spPr>
        <p:txBody>
          <a:bodyPr>
            <a:normAutofit/>
          </a:bodyPr>
          <a:lstStyle/>
          <a:p>
            <a:pPr fontAlgn="base"/>
            <a:r>
              <a:rPr lang="en-AU" sz="3200" b="1" dirty="0">
                <a:solidFill>
                  <a:schemeClr val="tx1"/>
                </a:solidFill>
              </a:rPr>
              <a:t>Clauses</a:t>
            </a:r>
            <a:r>
              <a:rPr lang="en-AU" sz="3200" dirty="0">
                <a:solidFill>
                  <a:schemeClr val="tx1"/>
                </a:solidFill>
              </a:rPr>
              <a:t> contain a subject and a predicate.</a:t>
            </a:r>
          </a:p>
          <a:p>
            <a:pPr fontAlgn="base"/>
            <a:endParaRPr lang="en-AU" sz="1100" dirty="0">
              <a:solidFill>
                <a:schemeClr val="tx1"/>
              </a:solidFill>
            </a:endParaRPr>
          </a:p>
          <a:p>
            <a:pPr fontAlgn="base"/>
            <a:r>
              <a:rPr lang="en-AU" sz="3200" dirty="0">
                <a:solidFill>
                  <a:schemeClr val="tx1"/>
                </a:solidFill>
              </a:rPr>
              <a:t>the dog ran away</a:t>
            </a:r>
          </a:p>
          <a:p>
            <a:pPr fontAlgn="base"/>
            <a:r>
              <a:rPr lang="en-AU" sz="3200" dirty="0">
                <a:solidFill>
                  <a:schemeClr val="tx1"/>
                </a:solidFill>
              </a:rPr>
              <a:t>This is a clause because it contains a subject (the dog) and a predicate (ran away).	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B5B7B-08FC-40CA-84DC-6890F6D6D90B}"/>
              </a:ext>
            </a:extLst>
          </p:cNvPr>
          <p:cNvSpPr txBox="1"/>
          <p:nvPr/>
        </p:nvSpPr>
        <p:spPr>
          <a:xfrm>
            <a:off x="7543844" y="1305341"/>
            <a:ext cx="3886153" cy="4247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Which of the following is a clause? How do you know?</a:t>
            </a:r>
          </a:p>
          <a:p>
            <a:r>
              <a:rPr lang="en-AU" sz="2800" dirty="0"/>
              <a:t>A) a bird</a:t>
            </a:r>
          </a:p>
          <a:p>
            <a:r>
              <a:rPr lang="en-AU" sz="2800" dirty="0"/>
              <a:t>B) fell asleep</a:t>
            </a:r>
          </a:p>
          <a:p>
            <a:r>
              <a:rPr lang="en-AU" sz="2800" dirty="0"/>
              <a:t>C) </a:t>
            </a:r>
            <a:r>
              <a:rPr lang="en-AU" sz="2800" dirty="0" err="1"/>
              <a:t>lola</a:t>
            </a:r>
            <a:r>
              <a:rPr lang="en-AU" sz="2800" dirty="0"/>
              <a:t> feels happy</a:t>
            </a:r>
          </a:p>
          <a:p>
            <a:endParaRPr lang="en-AU" sz="2800" dirty="0"/>
          </a:p>
          <a:p>
            <a:r>
              <a:rPr lang="en-AU" sz="2800" i="1" dirty="0"/>
              <a:t>_______ is a clause because….</a:t>
            </a:r>
          </a:p>
          <a:p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2A3430-6326-4AFC-8DB3-FC843E05735E}"/>
              </a:ext>
            </a:extLst>
          </p:cNvPr>
          <p:cNvSpPr txBox="1">
            <a:spLocks/>
          </p:cNvSpPr>
          <p:nvPr/>
        </p:nvSpPr>
        <p:spPr>
          <a:xfrm>
            <a:off x="657222" y="2969859"/>
            <a:ext cx="10753725" cy="12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AU" sz="3200" dirty="0">
                <a:solidFill>
                  <a:schemeClr val="accent2"/>
                </a:solidFill>
              </a:rPr>
              <a:t>the dog </a:t>
            </a:r>
            <a:r>
              <a:rPr lang="en-AU" sz="3200" dirty="0">
                <a:solidFill>
                  <a:srgbClr val="0070C0"/>
                </a:solidFill>
              </a:rPr>
              <a:t>ran away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60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C6C-263E-4237-A97F-FF7E816A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 in – Exit Ticket Learning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A26-3209-4854-822C-9DDB1FF9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938528"/>
            <a:ext cx="10753725" cy="3766185"/>
          </a:xfrm>
        </p:spPr>
        <p:txBody>
          <a:bodyPr/>
          <a:lstStyle/>
          <a:p>
            <a:r>
              <a:rPr lang="en-AU" dirty="0"/>
              <a:t>Complete the ‘Session 3’ part of the exit ticket. </a:t>
            </a:r>
          </a:p>
          <a:p>
            <a:r>
              <a:rPr lang="en-AU" dirty="0"/>
              <a:t>This is your chance to show your parents what you have learned about run-on sentences.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15380-5CF7-492C-999A-C3E79CEE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49" y="3156512"/>
            <a:ext cx="8648701" cy="35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0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AD79-D500-40C0-BC06-6B0811C0E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22408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EBF4F3CF-55A6-4ED9-9A22-8F7E2CE9D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0" y="-2178"/>
            <a:ext cx="10633310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74" y="0"/>
            <a:ext cx="10515600" cy="1325563"/>
          </a:xfrm>
        </p:spPr>
        <p:txBody>
          <a:bodyPr/>
          <a:lstStyle/>
          <a:p>
            <a:pPr algn="ctr"/>
            <a:r>
              <a:rPr lang="en-AU"/>
              <a:t>Learning Goal and 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9" y="1148135"/>
            <a:ext cx="11509399" cy="5341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400"/>
              <a:t>Learning Goal:</a:t>
            </a:r>
          </a:p>
          <a:p>
            <a:pPr marL="0" indent="0">
              <a:buNone/>
            </a:pPr>
            <a:r>
              <a:rPr lang="en-AU" sz="3600" i="1">
                <a:solidFill>
                  <a:schemeClr val="tx1"/>
                </a:solidFill>
              </a:rPr>
              <a:t>Our learning goal is to…</a:t>
            </a:r>
          </a:p>
          <a:p>
            <a:pPr marL="0" indent="0">
              <a:buNone/>
            </a:pPr>
            <a:r>
              <a:rPr lang="en-AU" sz="3200">
                <a:solidFill>
                  <a:schemeClr val="tx1"/>
                </a:solidFill>
                <a:ea typeface="+mn-lt"/>
                <a:cs typeface="+mn-lt"/>
              </a:rPr>
              <a:t>Identify run on sentences.</a:t>
            </a:r>
            <a:r>
              <a:rPr lang="en-AU" sz="3200">
                <a:solidFill>
                  <a:schemeClr val="tx1"/>
                </a:solidFill>
              </a:rPr>
              <a:t> </a:t>
            </a:r>
            <a:endParaRPr lang="en-AU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4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4400"/>
              <a:t>Success Criteria:</a:t>
            </a:r>
          </a:p>
          <a:p>
            <a:pPr marL="0" indent="0">
              <a:buNone/>
            </a:pPr>
            <a:r>
              <a:rPr lang="en-AU" sz="3600" i="1">
                <a:solidFill>
                  <a:schemeClr val="tx1"/>
                </a:solidFill>
              </a:rPr>
              <a:t>I will be successful if …</a:t>
            </a:r>
          </a:p>
          <a:p>
            <a:pPr fontAlgn="base"/>
            <a:r>
              <a:rPr lang="en-AU" sz="3200">
                <a:solidFill>
                  <a:schemeClr val="tx1"/>
                </a:solidFill>
                <a:ea typeface="+mn-lt"/>
                <a:cs typeface="+mn-lt"/>
              </a:rPr>
              <a:t>I can identify run on sentences and complete sentences.</a:t>
            </a:r>
          </a:p>
          <a:p>
            <a:pPr marL="0" indent="0">
              <a:buNone/>
            </a:pPr>
            <a:endParaRPr lang="en-AU" sz="4400"/>
          </a:p>
        </p:txBody>
      </p:sp>
    </p:spTree>
    <p:extLst>
      <p:ext uri="{BB962C8B-B14F-4D97-AF65-F5344CB8AC3E}">
        <p14:creationId xmlns:p14="http://schemas.microsoft.com/office/powerpoint/2010/main" val="387718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057A-96D4-4436-A90B-4B9D16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15" y="183231"/>
            <a:ext cx="10772775" cy="1658198"/>
          </a:xfrm>
        </p:spPr>
        <p:txBody>
          <a:bodyPr/>
          <a:lstStyle/>
          <a:p>
            <a:r>
              <a:rPr lang="en-US">
                <a:cs typeface="Calibri Light"/>
              </a:rPr>
              <a:t>Activating Prior Knowledge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16F0A-B58B-4846-B8A7-614034F45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69" y="1709756"/>
            <a:ext cx="10753725" cy="376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9600">
                <a:cs typeface="Calibri Light"/>
              </a:rPr>
              <a:t>I went shopping and bought apples</a:t>
            </a:r>
            <a:r>
              <a:rPr lang="en-US" sz="9600" b="1">
                <a:solidFill>
                  <a:srgbClr val="FF0000"/>
                </a:solidFill>
                <a:cs typeface="Calibri Light"/>
              </a:rPr>
              <a:t>,</a:t>
            </a:r>
            <a:r>
              <a:rPr lang="en-US" sz="9600">
                <a:cs typeface="Calibri Light"/>
              </a:rPr>
              <a:t> peaches and bananas. </a:t>
            </a:r>
          </a:p>
        </p:txBody>
      </p:sp>
    </p:spTree>
    <p:extLst>
      <p:ext uri="{BB962C8B-B14F-4D97-AF65-F5344CB8AC3E}">
        <p14:creationId xmlns:p14="http://schemas.microsoft.com/office/powerpoint/2010/main" val="415389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8C5-44FB-4275-8A48-79D92646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251036"/>
            <a:ext cx="10772775" cy="1658198"/>
          </a:xfrm>
        </p:spPr>
        <p:txBody>
          <a:bodyPr/>
          <a:lstStyle/>
          <a:p>
            <a:r>
              <a:rPr lang="en-AU"/>
              <a:t>What is a comma?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2067-CB56-4ECF-8BAB-970D606C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665314"/>
            <a:ext cx="6712842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AU" sz="3200">
                <a:solidFill>
                  <a:schemeClr val="tx1"/>
                </a:solidFill>
              </a:rPr>
              <a:t>A </a:t>
            </a:r>
            <a:r>
              <a:rPr lang="en-AU" sz="3200" b="1">
                <a:solidFill>
                  <a:schemeClr val="tx1"/>
                </a:solidFill>
              </a:rPr>
              <a:t>comma</a:t>
            </a:r>
            <a:r>
              <a:rPr lang="en-AU" sz="3200">
                <a:solidFill>
                  <a:schemeClr val="tx1"/>
                </a:solidFill>
              </a:rPr>
              <a:t> is a punctuation mark used to separate </a:t>
            </a:r>
            <a:r>
              <a:rPr lang="en-AU" sz="3200" b="1" u="sng">
                <a:solidFill>
                  <a:schemeClr val="tx1"/>
                </a:solidFill>
              </a:rPr>
              <a:t>parts</a:t>
            </a:r>
            <a:r>
              <a:rPr lang="en-AU" sz="3200" b="1">
                <a:solidFill>
                  <a:schemeClr val="tx1"/>
                </a:solidFill>
              </a:rPr>
              <a:t> </a:t>
            </a:r>
            <a:r>
              <a:rPr lang="en-AU" sz="3200">
                <a:solidFill>
                  <a:schemeClr val="tx1"/>
                </a:solidFill>
              </a:rPr>
              <a:t>of a sentence. </a:t>
            </a:r>
            <a:endParaRPr lang="en-AU" sz="3200" u="sng">
              <a:solidFill>
                <a:schemeClr val="tx1"/>
              </a:solidFill>
              <a:cs typeface="Calibri Light"/>
            </a:endParaRPr>
          </a:p>
          <a:p>
            <a:pPr fontAlgn="base"/>
            <a:endParaRPr lang="en-AU" sz="110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AU" sz="3200">
                <a:solidFill>
                  <a:schemeClr val="tx1"/>
                </a:solidFill>
                <a:cs typeface="Calibri Light"/>
              </a:rPr>
              <a:t>Commas are not strong enough to join sentences together.  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B5B7B-08FC-40CA-84DC-6890F6D6D90B}"/>
              </a:ext>
            </a:extLst>
          </p:cNvPr>
          <p:cNvSpPr txBox="1"/>
          <p:nvPr/>
        </p:nvSpPr>
        <p:spPr>
          <a:xfrm>
            <a:off x="7543844" y="1305341"/>
            <a:ext cx="3886153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b="1"/>
              <a:t>CFU</a:t>
            </a:r>
            <a:r>
              <a:rPr lang="en-AU" sz="2800"/>
              <a:t>: </a:t>
            </a:r>
            <a:r>
              <a:rPr lang="en-AU" sz="2800" b="1"/>
              <a:t>True or false.</a:t>
            </a:r>
          </a:p>
          <a:p>
            <a:endParaRPr lang="en-AU" sz="2800" b="1">
              <a:cs typeface="Calibri Light"/>
            </a:endParaRPr>
          </a:p>
          <a:p>
            <a:r>
              <a:rPr lang="en-AU" sz="2800" b="1">
                <a:cs typeface="Calibri Light"/>
              </a:rPr>
              <a:t>Can a comma join two sentences together? Why/Why not?</a:t>
            </a:r>
            <a:endParaRPr lang="en-AU"/>
          </a:p>
          <a:p>
            <a:endParaRPr lang="en-AU" sz="2800" b="1"/>
          </a:p>
          <a:p>
            <a:r>
              <a:rPr lang="en-AU" sz="2800" i="1">
                <a:cs typeface="Calibri Light"/>
              </a:rPr>
              <a:t>A comma ____ join two sentences together because... </a:t>
            </a:r>
            <a:endParaRPr lang="en-AU" sz="2800" b="1">
              <a:cs typeface="Calibri Ligh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DF5D623-57ED-4365-B678-17BC49A4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30" y="3968831"/>
            <a:ext cx="3001992" cy="22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01FF-9271-46EB-ABEC-287C0B1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a run-on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F2B1-B7D0-42E5-99BB-8DE526B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157731"/>
            <a:ext cx="6932296" cy="37661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en-AU" sz="3200"/>
              <a:t>Definition: </a:t>
            </a:r>
            <a:r>
              <a:rPr lang="en-AU" sz="3200" b="1"/>
              <a:t>A run-on sentence </a:t>
            </a:r>
            <a:r>
              <a:rPr lang="en-AU" sz="3200"/>
              <a:t>is two or more clauses that are joined incorrectly in one sentence.  </a:t>
            </a:r>
          </a:p>
          <a:p>
            <a:pPr fontAlgn="base"/>
            <a:endParaRPr lang="en-AU" sz="3200"/>
          </a:p>
          <a:p>
            <a:pPr fontAlgn="base"/>
            <a:r>
              <a:rPr lang="en-AU" sz="3200"/>
              <a:t>How can clauses be joined incorrectly?</a:t>
            </a:r>
          </a:p>
          <a:p>
            <a:pPr fontAlgn="base"/>
            <a:r>
              <a:rPr lang="en-AU" sz="3200"/>
              <a:t>1. Not separated by a full stop </a:t>
            </a:r>
          </a:p>
          <a:p>
            <a:pPr fontAlgn="base"/>
            <a:r>
              <a:rPr lang="en-AU" sz="3200"/>
              <a:t>2. Not separated by a conjunction (and, because, but, so…)</a:t>
            </a:r>
          </a:p>
          <a:p>
            <a:r>
              <a:rPr lang="en-AU" sz="3200">
                <a:cs typeface="Calibri Light" panose="020F0302020204030204"/>
              </a:rPr>
              <a:t>3. Separated incorrectly by a comma. </a:t>
            </a:r>
          </a:p>
          <a:p>
            <a:r>
              <a:rPr lang="en-AU" sz="3200">
                <a:cs typeface="Calibri Light" panose="020F0302020204030204"/>
              </a:rPr>
              <a:t>4. Separated by too many 'and's. </a:t>
            </a:r>
          </a:p>
          <a:p>
            <a:endParaRPr lang="en-AU">
              <a:cs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C932-C731-4420-A896-44ABD3271C58}"/>
              </a:ext>
            </a:extLst>
          </p:cNvPr>
          <p:cNvSpPr txBox="1"/>
          <p:nvPr/>
        </p:nvSpPr>
        <p:spPr>
          <a:xfrm>
            <a:off x="7922943" y="2578838"/>
            <a:ext cx="3886153" cy="252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/>
              <a:t>CFU</a:t>
            </a:r>
            <a:r>
              <a:rPr lang="en-AU" sz="2800"/>
              <a:t>: </a:t>
            </a:r>
            <a:r>
              <a:rPr lang="en-AU" sz="2800" b="1"/>
              <a:t>Define a run-on sentence in your own words. </a:t>
            </a:r>
          </a:p>
          <a:p>
            <a:endParaRPr lang="en-AU" sz="2800"/>
          </a:p>
          <a:p>
            <a:r>
              <a:rPr lang="en-AU" sz="2800" i="1"/>
              <a:t>A run-on sentence is…..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1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48110"/>
            <a:ext cx="738790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5400">
                <a:solidFill>
                  <a:schemeClr val="tx1"/>
                </a:solidFill>
              </a:rPr>
              <a:t>Australia is the sixth-largest country in the world.</a:t>
            </a:r>
            <a:endParaRPr lang="en-AU" sz="5400">
              <a:solidFill>
                <a:schemeClr val="tx1"/>
              </a:solidFill>
              <a:cs typeface="Calibri Light"/>
            </a:endParaRPr>
          </a:p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785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>
                <a:ea typeface="+mn-lt"/>
                <a:cs typeface="+mn-lt"/>
              </a:rPr>
              <a:t>STEPS: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>
                <a:ea typeface="+mn-lt"/>
                <a:cs typeface="+mn-lt"/>
              </a:rPr>
              <a:t>Step 1: </a:t>
            </a:r>
            <a:r>
              <a:rPr lang="en-AU" sz="2000">
                <a:ea typeface="+mn-lt"/>
                <a:cs typeface="+mn-lt"/>
              </a:rPr>
              <a:t>read the sentence aloud.  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>
                <a:ea typeface="+mn-lt"/>
                <a:cs typeface="+mn-lt"/>
              </a:rPr>
              <a:t>Step 2: </a:t>
            </a:r>
            <a:r>
              <a:rPr lang="en-AU" sz="2000">
                <a:ea typeface="+mn-lt"/>
                <a:cs typeface="+mn-lt"/>
              </a:rPr>
              <a:t>find the subject and predicate; look for any additional subjects and predicates.  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>
                <a:ea typeface="+mn-lt"/>
                <a:cs typeface="+mn-lt"/>
              </a:rPr>
              <a:t>Step 3: </a:t>
            </a:r>
            <a:r>
              <a:rPr lang="en-AU" sz="2000">
                <a:ea typeface="+mn-lt"/>
                <a:cs typeface="+mn-lt"/>
              </a:rPr>
              <a:t>if there is another subject and predicate, check if there is a conjunction linking the sentences.  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>
                <a:ea typeface="+mn-lt"/>
                <a:cs typeface="+mn-lt"/>
              </a:rPr>
              <a:t>Step 4:</a:t>
            </a:r>
            <a:r>
              <a:rPr lang="en-AU" sz="2000">
                <a:ea typeface="+mn-lt"/>
                <a:cs typeface="+mn-lt"/>
              </a:rPr>
              <a:t> Highlight the ‘and’s to check they are not being over-used.</a:t>
            </a:r>
            <a:r>
              <a:rPr lang="en-AU" sz="200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AU">
              <a:solidFill>
                <a:srgbClr val="FF0000"/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4200321"/>
            <a:ext cx="11312093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b="1"/>
              <a:t>CFU</a:t>
            </a:r>
            <a:r>
              <a:rPr lang="en-AU" sz="2800"/>
              <a:t>: </a:t>
            </a:r>
            <a:r>
              <a:rPr lang="en-AU" sz="2800" b="1"/>
              <a:t>Identify whether the following is a run-on sentence or a complete sentence.</a:t>
            </a:r>
          </a:p>
          <a:p>
            <a:r>
              <a:rPr lang="en-AU" sz="2800" i="1">
                <a:cs typeface="Calibri Light" panose="020F0302020204030204"/>
              </a:rPr>
              <a:t>Australia is made up of six states and two territories. </a:t>
            </a:r>
          </a:p>
          <a:p>
            <a:endParaRPr lang="en-AU" sz="2800" i="1"/>
          </a:p>
          <a:p>
            <a:r>
              <a:rPr lang="en-AU" sz="2800" i="1"/>
              <a:t>This is a ________ sentence because…..</a:t>
            </a:r>
            <a:endParaRPr lang="en-AU" sz="2800" i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61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4400"/>
              <a:t>Australia has settlements a settlement is a place where people live. </a:t>
            </a:r>
            <a:endParaRPr lang="en-AU" sz="440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7988280" y="54864"/>
            <a:ext cx="4130568" cy="34778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/>
              <a:t>STEPS: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/>
              <a:t>Step 1: </a:t>
            </a:r>
            <a:r>
              <a:rPr lang="en-AU" sz="2000"/>
              <a:t>read the sentence aloud.  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/>
              <a:t>Step 2: </a:t>
            </a:r>
            <a:r>
              <a:rPr lang="en-AU" sz="2000"/>
              <a:t>find the subject and predicate; look for any additional subjects and predicates.  </a:t>
            </a:r>
            <a:endParaRPr lang="en-US" sz="2000">
              <a:ea typeface="+mn-lt"/>
              <a:cs typeface="+mn-lt"/>
            </a:endParaRPr>
          </a:p>
          <a:p>
            <a:r>
              <a:rPr lang="en-AU" sz="2000" b="1"/>
              <a:t>Step 3: </a:t>
            </a:r>
            <a:r>
              <a:rPr lang="en-AU" sz="2000"/>
              <a:t>if there is another subject and predicate, check if there is a conjunction linking the sentences.  </a:t>
            </a:r>
            <a:r>
              <a:rPr lang="en-AU" sz="2000" b="1"/>
              <a:t>Step 4:</a:t>
            </a:r>
            <a:r>
              <a:rPr lang="en-AU" sz="2000"/>
              <a:t> Highlight the ‘and’s to check they are not being over-used.</a:t>
            </a:r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3999038"/>
            <a:ext cx="11312093" cy="2539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b="1"/>
              <a:t>CFU</a:t>
            </a:r>
            <a:r>
              <a:rPr lang="en-AU" sz="2800"/>
              <a:t>: </a:t>
            </a:r>
            <a:r>
              <a:rPr lang="en-AU" sz="2800" b="1"/>
              <a:t>Identify whether the following is a run-on sentence or a complete sentence.</a:t>
            </a:r>
          </a:p>
          <a:p>
            <a:r>
              <a:rPr lang="en-AU" sz="3200"/>
              <a:t>Capital cities are the biggest cities in the state governments are usually based there. </a:t>
            </a:r>
            <a:endParaRPr lang="en-AU" sz="3200">
              <a:cs typeface="Calibri Light"/>
            </a:endParaRPr>
          </a:p>
          <a:p>
            <a:endParaRPr lang="en-AU" sz="1100" i="1"/>
          </a:p>
          <a:p>
            <a:r>
              <a:rPr lang="en-AU" sz="2800" i="1"/>
              <a:t>This is a ________ sentence because…..</a:t>
            </a:r>
          </a:p>
        </p:txBody>
      </p:sp>
    </p:spTree>
    <p:extLst>
      <p:ext uri="{BB962C8B-B14F-4D97-AF65-F5344CB8AC3E}">
        <p14:creationId xmlns:p14="http://schemas.microsoft.com/office/powerpoint/2010/main" val="41856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4400" dirty="0">
                <a:solidFill>
                  <a:schemeClr val="tx1"/>
                </a:solidFill>
              </a:rPr>
              <a:t>All states and territories have regional centres, they have large populations.</a:t>
            </a:r>
            <a:endParaRPr lang="en-AU" sz="4400" dirty="0">
              <a:solidFill>
                <a:schemeClr val="tx1"/>
              </a:solidFill>
              <a:cs typeface="Calibri Light"/>
            </a:endParaRPr>
          </a:p>
          <a:p>
            <a:endParaRPr lang="en-A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sz="2000"/>
              <a:t>STEPS:</a:t>
            </a:r>
          </a:p>
          <a:p>
            <a:pPr fontAlgn="base"/>
            <a:r>
              <a:rPr lang="en-AU" sz="2000" b="1"/>
              <a:t>Step 1: </a:t>
            </a:r>
            <a:r>
              <a:rPr lang="en-AU" sz="2000"/>
              <a:t>read the sentence aloud.  </a:t>
            </a:r>
          </a:p>
          <a:p>
            <a:pPr fontAlgn="base"/>
            <a:r>
              <a:rPr lang="en-AU" sz="2000" b="1"/>
              <a:t>Step 2: </a:t>
            </a:r>
            <a:r>
              <a:rPr lang="en-AU" sz="2000"/>
              <a:t>find the subject and predicate; look for any additional subjects and predicates.  </a:t>
            </a:r>
          </a:p>
          <a:p>
            <a:pPr fontAlgn="base"/>
            <a:r>
              <a:rPr lang="en-AU" sz="2000" b="1"/>
              <a:t>Step 3: </a:t>
            </a:r>
            <a:r>
              <a:rPr lang="en-AU" sz="2000"/>
              <a:t>if there is another subject and predicate, check if there is a conjunction linking the sentences.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3999038"/>
            <a:ext cx="11312093" cy="2539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b="1"/>
              <a:t>CFU</a:t>
            </a:r>
            <a:r>
              <a:rPr lang="en-AU" sz="2800"/>
              <a:t>: </a:t>
            </a:r>
            <a:r>
              <a:rPr lang="en-AU" sz="2800" b="1"/>
              <a:t>Identify whether the following is a run-on sentence or a complete sentence.</a:t>
            </a:r>
          </a:p>
          <a:p>
            <a:r>
              <a:rPr lang="en-AU" sz="3200"/>
              <a:t>Brisbane is the capital city of Queensland, it provides major services for the people that live there.</a:t>
            </a:r>
            <a:endParaRPr lang="en-AU" sz="3200">
              <a:cs typeface="Calibri Light"/>
            </a:endParaRPr>
          </a:p>
          <a:p>
            <a:endParaRPr lang="en-AU" sz="1100" i="1"/>
          </a:p>
          <a:p>
            <a:r>
              <a:rPr lang="en-AU" sz="2800" i="1"/>
              <a:t>This is a ________ sentence because…..</a:t>
            </a:r>
            <a:endParaRPr lang="en-AU" sz="2800" i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46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8C5-44FB-4275-8A48-79D92646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251036"/>
            <a:ext cx="10772775" cy="1658198"/>
          </a:xfrm>
        </p:spPr>
        <p:txBody>
          <a:bodyPr/>
          <a:lstStyle/>
          <a:p>
            <a:r>
              <a:rPr lang="en-AU" dirty="0"/>
              <a:t>What is a sentence?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2067-CB56-4ECF-8BAB-970D606C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545907"/>
            <a:ext cx="7572378" cy="531209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sz="3200" b="1" dirty="0">
                <a:solidFill>
                  <a:schemeClr val="tx1"/>
                </a:solidFill>
              </a:rPr>
              <a:t>Sentences </a:t>
            </a:r>
            <a:r>
              <a:rPr lang="en-AU" sz="3200" dirty="0">
                <a:solidFill>
                  <a:schemeClr val="tx1"/>
                </a:solidFill>
              </a:rPr>
              <a:t>can contain one or more clauses and have boundary punctuation.</a:t>
            </a:r>
          </a:p>
          <a:p>
            <a:pPr fontAlgn="base"/>
            <a:endParaRPr lang="en-AU" sz="1100" dirty="0">
              <a:solidFill>
                <a:schemeClr val="tx1"/>
              </a:solidFill>
            </a:endParaRPr>
          </a:p>
          <a:p>
            <a:pPr fontAlgn="base"/>
            <a:r>
              <a:rPr lang="en-AU" sz="3200" dirty="0">
                <a:solidFill>
                  <a:schemeClr val="tx1"/>
                </a:solidFill>
              </a:rPr>
              <a:t>I jumped in the pool. </a:t>
            </a:r>
          </a:p>
          <a:p>
            <a:pPr fontAlgn="base"/>
            <a:r>
              <a:rPr lang="en-AU" sz="3200" dirty="0">
                <a:solidFill>
                  <a:schemeClr val="tx1"/>
                </a:solidFill>
              </a:rPr>
              <a:t>This is a sentence with one clause. It has one subject and one predicate.</a:t>
            </a:r>
          </a:p>
          <a:p>
            <a:pPr fontAlgn="base"/>
            <a:endParaRPr lang="en-AU" sz="3200" dirty="0">
              <a:solidFill>
                <a:schemeClr val="tx1"/>
              </a:solidFill>
            </a:endParaRPr>
          </a:p>
          <a:p>
            <a:pPr fontAlgn="base"/>
            <a:r>
              <a:rPr lang="en-AU" sz="3200" dirty="0">
                <a:solidFill>
                  <a:schemeClr val="tx1"/>
                </a:solidFill>
              </a:rPr>
              <a:t>I jumped in the pool because I felt hot. </a:t>
            </a:r>
          </a:p>
          <a:p>
            <a:pPr fontAlgn="base"/>
            <a:r>
              <a:rPr lang="en-AU" sz="3200" dirty="0">
                <a:solidFill>
                  <a:schemeClr val="tx1"/>
                </a:solidFill>
              </a:rPr>
              <a:t>This is a sentence with two clauses. It has two subjects and two predicates, joined by a conjunction.</a:t>
            </a:r>
          </a:p>
          <a:p>
            <a:pPr fontAlgn="base"/>
            <a:endParaRPr lang="en-AU" sz="3200" b="1" dirty="0">
              <a:solidFill>
                <a:schemeClr val="tx1"/>
              </a:solidFill>
            </a:endParaRPr>
          </a:p>
          <a:p>
            <a:pPr fontAlgn="base"/>
            <a:endParaRPr lang="en-AU" sz="3200" dirty="0">
              <a:solidFill>
                <a:schemeClr val="tx1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C7093-3E44-47E0-862E-9CEA62B76FBE}"/>
              </a:ext>
            </a:extLst>
          </p:cNvPr>
          <p:cNvSpPr/>
          <p:nvPr/>
        </p:nvSpPr>
        <p:spPr>
          <a:xfrm>
            <a:off x="748662" y="2619330"/>
            <a:ext cx="3704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3200" dirty="0">
                <a:solidFill>
                  <a:schemeClr val="accent2"/>
                </a:solidFill>
              </a:rPr>
              <a:t>I</a:t>
            </a:r>
            <a:r>
              <a:rPr lang="en-AU" sz="3200" dirty="0"/>
              <a:t> </a:t>
            </a:r>
            <a:r>
              <a:rPr lang="en-AU" sz="3200" dirty="0">
                <a:solidFill>
                  <a:srgbClr val="0070C0"/>
                </a:solidFill>
              </a:rPr>
              <a:t>jumped in the pool.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5E929-E2DD-43D4-8676-0B3D0E11493C}"/>
              </a:ext>
            </a:extLst>
          </p:cNvPr>
          <p:cNvSpPr/>
          <p:nvPr/>
        </p:nvSpPr>
        <p:spPr>
          <a:xfrm>
            <a:off x="748662" y="4583135"/>
            <a:ext cx="6444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AU" sz="3200" dirty="0">
                <a:solidFill>
                  <a:schemeClr val="accent2"/>
                </a:solidFill>
              </a:rPr>
              <a:t>I</a:t>
            </a:r>
            <a:r>
              <a:rPr lang="en-AU" sz="3200" dirty="0"/>
              <a:t> </a:t>
            </a:r>
            <a:r>
              <a:rPr lang="en-AU" sz="3200" dirty="0">
                <a:solidFill>
                  <a:srgbClr val="0070C0"/>
                </a:solidFill>
              </a:rPr>
              <a:t>jumped in the pool </a:t>
            </a:r>
            <a:r>
              <a:rPr lang="en-AU" sz="3200" dirty="0">
                <a:solidFill>
                  <a:srgbClr val="F442DB"/>
                </a:solidFill>
              </a:rPr>
              <a:t>because</a:t>
            </a:r>
            <a:r>
              <a:rPr lang="en-AU" sz="3200" dirty="0">
                <a:solidFill>
                  <a:srgbClr val="0070C0"/>
                </a:solidFill>
              </a:rPr>
              <a:t> </a:t>
            </a:r>
            <a:r>
              <a:rPr lang="en-AU" sz="3200" dirty="0">
                <a:solidFill>
                  <a:srgbClr val="FF0000"/>
                </a:solidFill>
              </a:rPr>
              <a:t>I </a:t>
            </a:r>
            <a:r>
              <a:rPr lang="en-AU" sz="3200" dirty="0">
                <a:solidFill>
                  <a:srgbClr val="0070C0"/>
                </a:solidFill>
              </a:rPr>
              <a:t>felt hot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65269-FAF5-46FF-A514-431E2CBA85AB}"/>
              </a:ext>
            </a:extLst>
          </p:cNvPr>
          <p:cNvSpPr txBox="1"/>
          <p:nvPr/>
        </p:nvSpPr>
        <p:spPr>
          <a:xfrm>
            <a:off x="8494201" y="1545907"/>
            <a:ext cx="3454102" cy="4431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/>
              <a:t>CFU:</a:t>
            </a:r>
            <a:r>
              <a:rPr lang="en-AU" sz="2400" dirty="0"/>
              <a:t> How many clauses are in the following sentence? How do you know? </a:t>
            </a:r>
          </a:p>
          <a:p>
            <a:endParaRPr lang="en-AU" sz="2400" i="1" dirty="0"/>
          </a:p>
          <a:p>
            <a:r>
              <a:rPr lang="en-AU" sz="2400" dirty="0">
                <a:solidFill>
                  <a:srgbClr val="FF0000"/>
                </a:solidFill>
              </a:rPr>
              <a:t>Lots of people </a:t>
            </a:r>
            <a:r>
              <a:rPr lang="en-AU" sz="2400" dirty="0">
                <a:solidFill>
                  <a:srgbClr val="0070C0"/>
                </a:solidFill>
              </a:rPr>
              <a:t>like to eat chocolate </a:t>
            </a:r>
            <a:r>
              <a:rPr lang="en-AU" sz="2400" dirty="0">
                <a:solidFill>
                  <a:srgbClr val="F442DB"/>
                </a:solidFill>
              </a:rPr>
              <a:t>but </a:t>
            </a:r>
            <a:r>
              <a:rPr lang="en-AU" sz="2400" dirty="0">
                <a:solidFill>
                  <a:srgbClr val="FF0000"/>
                </a:solidFill>
              </a:rPr>
              <a:t>it </a:t>
            </a:r>
            <a:r>
              <a:rPr lang="en-AU" sz="2400" dirty="0">
                <a:solidFill>
                  <a:srgbClr val="0070C0"/>
                </a:solidFill>
              </a:rPr>
              <a:t>shouldn’t be eaten all the time.</a:t>
            </a:r>
          </a:p>
          <a:p>
            <a:endParaRPr lang="en-AU" sz="2400" i="1" dirty="0"/>
          </a:p>
          <a:p>
            <a:r>
              <a:rPr lang="en-AU" sz="2400" i="1" dirty="0"/>
              <a:t>There is/are __ clause/s in this sentence because…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5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ED38-5049-47FA-8D30-485EEA6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Your task: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8631-E37B-41FA-B6E9-A607F764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5400"/>
              <a:t>Identify the following sentences on your page as either a run-on sentence or a complete sentence.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4EF0F-E0C6-410D-9D23-252097905E80}"/>
              </a:ext>
            </a:extLst>
          </p:cNvPr>
          <p:cNvSpPr txBox="1"/>
          <p:nvPr/>
        </p:nvSpPr>
        <p:spPr>
          <a:xfrm>
            <a:off x="7985045" y="3574628"/>
            <a:ext cx="3886153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sz="2000" dirty="0"/>
              <a:t>STEPS:</a:t>
            </a:r>
          </a:p>
          <a:p>
            <a:pPr fontAlgn="base"/>
            <a:r>
              <a:rPr lang="en-AU" sz="2000" b="1" dirty="0"/>
              <a:t>Step 1: </a:t>
            </a:r>
            <a:r>
              <a:rPr lang="en-AU" sz="2000" dirty="0"/>
              <a:t>read the sentence aloud.  </a:t>
            </a:r>
          </a:p>
          <a:p>
            <a:pPr fontAlgn="base"/>
            <a:r>
              <a:rPr lang="en-AU" sz="2000" b="1" dirty="0"/>
              <a:t>Step 2: </a:t>
            </a:r>
            <a:r>
              <a:rPr lang="en-AU" sz="2000" dirty="0"/>
              <a:t>find the subject and predicate; look for any additional subjects and predicates.  </a:t>
            </a:r>
          </a:p>
          <a:p>
            <a:pPr fontAlgn="base"/>
            <a:r>
              <a:rPr lang="en-AU" sz="2000" b="1" dirty="0"/>
              <a:t>Step 3: </a:t>
            </a:r>
            <a:r>
              <a:rPr lang="en-AU" sz="2000" dirty="0"/>
              <a:t>if there is another subject and predicate, check if there is a conjunction linking the sentences.  </a:t>
            </a:r>
          </a:p>
        </p:txBody>
      </p:sp>
    </p:spTree>
    <p:extLst>
      <p:ext uri="{BB962C8B-B14F-4D97-AF65-F5344CB8AC3E}">
        <p14:creationId xmlns:p14="http://schemas.microsoft.com/office/powerpoint/2010/main" val="1460409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C6C-263E-4237-A97F-FF7E816A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Check in –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A26-3209-4854-822C-9DDB1FF9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938528"/>
            <a:ext cx="10753725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3200">
                <a:cs typeface="Calibri Light"/>
              </a:rPr>
              <a:t>Today we practised identifying run-on sentences. </a:t>
            </a:r>
          </a:p>
          <a:p>
            <a:endParaRPr lang="en-AU" sz="3200">
              <a:cs typeface="Calibri Light"/>
            </a:endParaRPr>
          </a:p>
          <a:p>
            <a:r>
              <a:rPr lang="en-AU" sz="3200">
                <a:cs typeface="Calibri Light"/>
              </a:rPr>
              <a:t>We learned that commas are not strong enough to join two sentences. </a:t>
            </a:r>
          </a:p>
          <a:p>
            <a:endParaRPr lang="en-AU" sz="3200">
              <a:cs typeface="Calibri Light"/>
            </a:endParaRPr>
          </a:p>
          <a:p>
            <a:r>
              <a:rPr lang="en-AU" sz="3200">
                <a:cs typeface="Calibri Light"/>
              </a:rPr>
              <a:t>When a comma is joining two sentences together, we know that is a run-on sentence. </a:t>
            </a:r>
          </a:p>
        </p:txBody>
      </p:sp>
    </p:spTree>
    <p:extLst>
      <p:ext uri="{BB962C8B-B14F-4D97-AF65-F5344CB8AC3E}">
        <p14:creationId xmlns:p14="http://schemas.microsoft.com/office/powerpoint/2010/main" val="2604513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AD79-D500-40C0-BC06-6B0811C0E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546694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560C5BA6-89CE-4740-ABDC-EEA2F2C27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" b="56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2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74" y="0"/>
            <a:ext cx="10515600" cy="1325563"/>
          </a:xfrm>
        </p:spPr>
        <p:txBody>
          <a:bodyPr/>
          <a:lstStyle/>
          <a:p>
            <a:pPr algn="ctr"/>
            <a:r>
              <a:rPr lang="en-AU"/>
              <a:t>Learning Goal and Success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9" y="1148135"/>
            <a:ext cx="11509399" cy="5341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400"/>
              <a:t>Learning Goal:</a:t>
            </a:r>
          </a:p>
          <a:p>
            <a:pPr marL="0" indent="0">
              <a:buNone/>
            </a:pPr>
            <a:r>
              <a:rPr lang="en-AU" sz="3600" i="1">
                <a:solidFill>
                  <a:schemeClr val="tx1"/>
                </a:solidFill>
              </a:rPr>
              <a:t>Our learning goal is to…</a:t>
            </a:r>
            <a:endParaRPr lang="en-AU" sz="3600" i="1">
              <a:solidFill>
                <a:schemeClr val="tx1"/>
              </a:solidFill>
              <a:cs typeface="Calibri Light"/>
            </a:endParaRPr>
          </a:p>
          <a:p>
            <a:pPr marL="0" indent="0">
              <a:buNone/>
            </a:pPr>
            <a:r>
              <a:rPr lang="en-AU" sz="3200">
                <a:solidFill>
                  <a:schemeClr val="tx1"/>
                </a:solidFill>
                <a:ea typeface="+mn-lt"/>
                <a:cs typeface="+mn-lt"/>
              </a:rPr>
              <a:t>correct run-on sentences.</a:t>
            </a:r>
            <a:r>
              <a:rPr lang="en-AU" sz="3200">
                <a:solidFill>
                  <a:schemeClr val="tx1"/>
                </a:solidFill>
              </a:rPr>
              <a:t> </a:t>
            </a:r>
            <a:endParaRPr lang="en-AU">
              <a:solidFill>
                <a:schemeClr val="tx1"/>
              </a:solidFill>
              <a:cs typeface="Calibri Light" panose="020F0302020204030204"/>
            </a:endParaRPr>
          </a:p>
          <a:p>
            <a:pPr marL="0" indent="0">
              <a:buNone/>
            </a:pPr>
            <a:endParaRPr lang="en-AU" sz="4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4400"/>
              <a:t>Success Criteria:</a:t>
            </a:r>
            <a:endParaRPr lang="en-AU" sz="4400">
              <a:cs typeface="Calibri Light"/>
            </a:endParaRPr>
          </a:p>
          <a:p>
            <a:pPr marL="0" indent="0">
              <a:buNone/>
            </a:pPr>
            <a:r>
              <a:rPr lang="en-AU" sz="3600" i="1">
                <a:solidFill>
                  <a:schemeClr val="tx1"/>
                </a:solidFill>
              </a:rPr>
              <a:t>I will be successful if …</a:t>
            </a:r>
            <a:endParaRPr lang="en-AU" sz="3600" i="1">
              <a:solidFill>
                <a:schemeClr val="tx1"/>
              </a:solidFill>
              <a:cs typeface="Calibri Light"/>
            </a:endParaRPr>
          </a:p>
          <a:p>
            <a:pPr fontAlgn="base"/>
            <a:r>
              <a:rPr lang="en-AU" sz="3200">
                <a:solidFill>
                  <a:schemeClr val="tx1"/>
                </a:solidFill>
                <a:ea typeface="+mn-lt"/>
                <a:cs typeface="+mn-lt"/>
              </a:rPr>
              <a:t>I can correct run-on sentences by adding punctuation or a conjunction. </a:t>
            </a:r>
          </a:p>
          <a:p>
            <a:pPr marL="0" indent="0">
              <a:buNone/>
            </a:pPr>
            <a:endParaRPr lang="en-AU" sz="4400"/>
          </a:p>
        </p:txBody>
      </p:sp>
    </p:spTree>
    <p:extLst>
      <p:ext uri="{BB962C8B-B14F-4D97-AF65-F5344CB8AC3E}">
        <p14:creationId xmlns:p14="http://schemas.microsoft.com/office/powerpoint/2010/main" val="1005224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38C5-44FB-4275-8A48-79D92646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71" y="222281"/>
            <a:ext cx="10772775" cy="1658198"/>
          </a:xfrm>
        </p:spPr>
        <p:txBody>
          <a:bodyPr/>
          <a:lstStyle/>
          <a:p>
            <a:r>
              <a:rPr lang="en-AU"/>
              <a:t>What is a comma?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2067-CB56-4ECF-8BAB-970D606C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71" y="1464031"/>
            <a:ext cx="11083673" cy="28029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 "/>
            </a:pPr>
            <a:r>
              <a:rPr lang="en-AU" sz="3600">
                <a:solidFill>
                  <a:schemeClr val="tx1"/>
                </a:solidFill>
                <a:ea typeface="+mn-lt"/>
                <a:cs typeface="+mn-lt"/>
              </a:rPr>
              <a:t>A </a:t>
            </a:r>
            <a:r>
              <a:rPr lang="en-AU" sz="3600" b="1">
                <a:solidFill>
                  <a:schemeClr val="tx1"/>
                </a:solidFill>
                <a:ea typeface="+mn-lt"/>
                <a:cs typeface="+mn-lt"/>
              </a:rPr>
              <a:t>comma</a:t>
            </a:r>
            <a:r>
              <a:rPr lang="en-AU" sz="3600">
                <a:solidFill>
                  <a:schemeClr val="tx1"/>
                </a:solidFill>
                <a:ea typeface="+mn-lt"/>
                <a:cs typeface="+mn-lt"/>
              </a:rPr>
              <a:t> is a punctuation mark used to separate </a:t>
            </a:r>
            <a:r>
              <a:rPr lang="en-AU" sz="3600" b="1" u="sng">
                <a:solidFill>
                  <a:schemeClr val="tx1"/>
                </a:solidFill>
                <a:ea typeface="+mn-lt"/>
                <a:cs typeface="+mn-lt"/>
              </a:rPr>
              <a:t>parts</a:t>
            </a:r>
            <a:r>
              <a:rPr lang="en-AU" sz="3600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AU" sz="3600">
                <a:solidFill>
                  <a:schemeClr val="tx1"/>
                </a:solidFill>
                <a:ea typeface="+mn-lt"/>
                <a:cs typeface="+mn-lt"/>
              </a:rPr>
              <a:t>of a sentence. </a:t>
            </a:r>
          </a:p>
          <a:p>
            <a:pPr>
              <a:buFont typeface="Arial"/>
              <a:buChar char=" "/>
            </a:pPr>
            <a:endParaRPr lang="en-AU" sz="3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AU" sz="3600">
                <a:solidFill>
                  <a:schemeClr val="tx1"/>
                </a:solidFill>
                <a:ea typeface="+mn-lt"/>
                <a:cs typeface="+mn-lt"/>
              </a:rPr>
              <a:t>Commas are not strong enough to join sentences together.  </a:t>
            </a:r>
          </a:p>
          <a:p>
            <a:pPr marL="0" indent="0" fontAlgn="base">
              <a:buNone/>
            </a:pPr>
            <a:endParaRPr lang="en-AU" sz="3600"/>
          </a:p>
          <a:p>
            <a:endParaRPr lang="en-AU"/>
          </a:p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95EA-D557-45C8-ACEE-8211C9C231DC}"/>
              </a:ext>
            </a:extLst>
          </p:cNvPr>
          <p:cNvSpPr txBox="1"/>
          <p:nvPr/>
        </p:nvSpPr>
        <p:spPr>
          <a:xfrm>
            <a:off x="6925618" y="2326133"/>
            <a:ext cx="5007586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400" b="1"/>
              <a:t>CFU</a:t>
            </a:r>
            <a:r>
              <a:rPr lang="en-AU" sz="2400"/>
              <a:t>: </a:t>
            </a:r>
            <a:r>
              <a:rPr lang="en-AU" sz="2400" b="1"/>
              <a:t>True or false. </a:t>
            </a:r>
            <a:endParaRPr lang="en-AU" sz="2400" b="1">
              <a:cs typeface="Calibri Light"/>
            </a:endParaRPr>
          </a:p>
          <a:p>
            <a:r>
              <a:rPr lang="en-AU" sz="2400" b="1">
                <a:cs typeface="Calibri Light"/>
              </a:rPr>
              <a:t>Has the comma been used incorrectly in the following sentence:</a:t>
            </a:r>
          </a:p>
          <a:p>
            <a:endParaRPr lang="en-AU" sz="2400" b="1">
              <a:cs typeface="Calibri Light"/>
            </a:endParaRPr>
          </a:p>
          <a:p>
            <a:r>
              <a:rPr lang="en-AU" sz="2400">
                <a:cs typeface="Calibri Light"/>
              </a:rPr>
              <a:t>Australia is the sixth- largest country in the world, it is made up of states and territories.</a:t>
            </a:r>
            <a:endParaRPr lang="en-AU" sz="2400" b="1">
              <a:cs typeface="Calibri Light"/>
            </a:endParaRPr>
          </a:p>
          <a:p>
            <a:endParaRPr lang="en-AU" sz="2400" b="1">
              <a:cs typeface="Calibri Light"/>
            </a:endParaRPr>
          </a:p>
          <a:p>
            <a:endParaRPr lang="en-AU" sz="2400" b="1">
              <a:cs typeface="Calibri Light"/>
            </a:endParaRPr>
          </a:p>
          <a:p>
            <a:r>
              <a:rPr lang="en-AU" sz="2400" i="1">
                <a:cs typeface="Calibri Light"/>
              </a:rPr>
              <a:t>The comma has been used _____ because...</a:t>
            </a:r>
            <a:endParaRPr lang="en-AU" sz="2400" b="1">
              <a:cs typeface="Calibri Light"/>
            </a:endParaRPr>
          </a:p>
        </p:txBody>
      </p:sp>
      <p:pic>
        <p:nvPicPr>
          <p:cNvPr id="9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48F5D8-7864-41F3-887C-7746D215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777" y="4270756"/>
            <a:ext cx="3001992" cy="22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01FF-9271-46EB-ABEC-287C0B1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a run-on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F2B1-B7D0-42E5-99BB-8DE526B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157731"/>
            <a:ext cx="6932296" cy="37661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en-AU" sz="3200"/>
              <a:t>Definition: </a:t>
            </a:r>
            <a:r>
              <a:rPr lang="en-AU" sz="3200" b="1"/>
              <a:t>A run-on sentence </a:t>
            </a:r>
            <a:r>
              <a:rPr lang="en-AU" sz="3200"/>
              <a:t>is two or more clauses that are joined incorrectly in one sentence.  </a:t>
            </a:r>
          </a:p>
          <a:p>
            <a:pPr fontAlgn="base"/>
            <a:endParaRPr lang="en-AU" sz="3200"/>
          </a:p>
          <a:p>
            <a:pPr fontAlgn="base"/>
            <a:r>
              <a:rPr lang="en-AU" sz="3200"/>
              <a:t>How can clauses be joined incorrectly?</a:t>
            </a:r>
          </a:p>
          <a:p>
            <a:pPr fontAlgn="base"/>
            <a:r>
              <a:rPr lang="en-AU" sz="3200"/>
              <a:t>1. Not separated by a full stop </a:t>
            </a:r>
          </a:p>
          <a:p>
            <a:pPr fontAlgn="base"/>
            <a:r>
              <a:rPr lang="en-AU" sz="3200"/>
              <a:t>2. Not separated by a conjunction (and, because, but, so…)</a:t>
            </a:r>
          </a:p>
          <a:p>
            <a:r>
              <a:rPr lang="en-AU" sz="3200">
                <a:cs typeface="Calibri Light" panose="020F0302020204030204"/>
              </a:rPr>
              <a:t>3. Separated incorrectly by a comma. </a:t>
            </a:r>
          </a:p>
          <a:p>
            <a:r>
              <a:rPr lang="en-AU" sz="3200">
                <a:cs typeface="Calibri Light" panose="020F0302020204030204"/>
              </a:rPr>
              <a:t>4. Separated by too many 'and's. </a:t>
            </a:r>
          </a:p>
          <a:p>
            <a:endParaRPr lang="en-AU">
              <a:cs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C932-C731-4420-A896-44ABD3271C58}"/>
              </a:ext>
            </a:extLst>
          </p:cNvPr>
          <p:cNvSpPr txBox="1"/>
          <p:nvPr/>
        </p:nvSpPr>
        <p:spPr>
          <a:xfrm>
            <a:off x="7592264" y="2550083"/>
            <a:ext cx="4360605" cy="252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b="1"/>
              <a:t>CFU</a:t>
            </a:r>
            <a:r>
              <a:rPr lang="en-AU" sz="2800"/>
              <a:t>: </a:t>
            </a:r>
            <a:r>
              <a:rPr lang="en-AU" sz="2800" b="1"/>
              <a:t>How are clauses joined incorrectly?</a:t>
            </a:r>
            <a:endParaRPr lang="en-AU" sz="2800" b="1">
              <a:cs typeface="Calibri Light"/>
            </a:endParaRPr>
          </a:p>
          <a:p>
            <a:endParaRPr lang="en-AU" sz="2800"/>
          </a:p>
          <a:p>
            <a:r>
              <a:rPr lang="en-AU" sz="2800" i="1"/>
              <a:t>Clauses are joined incorrectly when…..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2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96" y="410991"/>
            <a:ext cx="7302295" cy="1658198"/>
          </a:xfrm>
        </p:spPr>
        <p:txBody>
          <a:bodyPr/>
          <a:lstStyle/>
          <a:p>
            <a:r>
              <a:rPr lang="en-AU"/>
              <a:t>Correct a run-on sentence.</a:t>
            </a:r>
            <a:endParaRPr lang="en-AU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/>
              <a:t>Victoria is the smallest mainland state, it has the second highest population. </a:t>
            </a:r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FAA871C8-8F2A-4569-8FE4-2D1CFBD3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91" y="56093"/>
            <a:ext cx="4353464" cy="2360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77B09-0A77-4C08-A70E-2D92679B02CC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4458760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0F36F-23F7-4DEB-9C6F-9D44FFB552D3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077258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C5DACC-0CED-476A-A907-55AD873A54D1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741289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275812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96" y="410991"/>
            <a:ext cx="7302295" cy="1658198"/>
          </a:xfrm>
        </p:spPr>
        <p:txBody>
          <a:bodyPr/>
          <a:lstStyle/>
          <a:p>
            <a:r>
              <a:rPr lang="en-AU"/>
              <a:t>Correct a run-on sentence.</a:t>
            </a:r>
            <a:endParaRPr lang="en-AU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86" y="1716312"/>
            <a:ext cx="738790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800">
                <a:ea typeface="+mn-lt"/>
                <a:cs typeface="+mn-lt"/>
              </a:rPr>
              <a:t>The Twelve Apostles are a popular tourist attraction, they are huge rock formations</a:t>
            </a:r>
            <a:r>
              <a:rPr lang="en-AU" sz="4800"/>
              <a:t>. </a:t>
            </a:r>
            <a:endParaRPr lang="en-US"/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FAA871C8-8F2A-4569-8FE4-2D1CFBD3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91" y="56093"/>
            <a:ext cx="4353464" cy="2360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77B09-0A77-4C08-A70E-2D92679B02CC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4458760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0F36F-23F7-4DEB-9C6F-9D44FFB552D3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077258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C5DACC-0CED-476A-A907-55AD873A54D1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741289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939988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96" y="410991"/>
            <a:ext cx="7302295" cy="1658198"/>
          </a:xfrm>
        </p:spPr>
        <p:txBody>
          <a:bodyPr/>
          <a:lstStyle/>
          <a:p>
            <a:r>
              <a:rPr lang="en-AU"/>
              <a:t>Correct a run-on sentence.</a:t>
            </a:r>
            <a:endParaRPr lang="en-AU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800"/>
              <a:t>The MCG is a historic landmark, the Olympics were held there in 1956.</a:t>
            </a:r>
            <a:endParaRPr lang="en-US"/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FAA871C8-8F2A-4569-8FE4-2D1CFBD3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91" y="56093"/>
            <a:ext cx="4353464" cy="2360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77B09-0A77-4C08-A70E-2D92679B02CC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4458760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0F36F-23F7-4DEB-9C6F-9D44FFB552D3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077258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C5DACC-0CED-476A-A907-55AD873A54D1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741289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01313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CB84-BE59-4233-A6A8-B3991FAB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859536"/>
            <a:ext cx="10753725" cy="5559552"/>
          </a:xfrm>
        </p:spPr>
        <p:txBody>
          <a:bodyPr>
            <a:normAutofit/>
          </a:bodyPr>
          <a:lstStyle/>
          <a:p>
            <a:pPr fontAlgn="base"/>
            <a:r>
              <a:rPr lang="en-AU" sz="3400" dirty="0"/>
              <a:t>Listen and track while I read this sentence: </a:t>
            </a:r>
          </a:p>
          <a:p>
            <a:pPr fontAlgn="base"/>
            <a:endParaRPr lang="en-AU" sz="4200" dirty="0"/>
          </a:p>
          <a:p>
            <a:pPr fontAlgn="base"/>
            <a:r>
              <a:rPr lang="en-AU" sz="4200" dirty="0"/>
              <a:t>Sally ran towards the jungle she found a lake and rested.  </a:t>
            </a:r>
          </a:p>
          <a:p>
            <a:pPr fontAlgn="base"/>
            <a:r>
              <a:rPr lang="en-AU" dirty="0"/>
              <a:t> </a:t>
            </a:r>
          </a:p>
          <a:p>
            <a:pPr fontAlgn="base"/>
            <a:r>
              <a:rPr lang="en-AU" sz="3400" dirty="0"/>
              <a:t>This sentence contains </a:t>
            </a:r>
            <a:r>
              <a:rPr lang="en-AU" sz="3400" b="1" dirty="0"/>
              <a:t>two</a:t>
            </a:r>
            <a:r>
              <a:rPr lang="en-AU" sz="3400" dirty="0"/>
              <a:t> clauses that have </a:t>
            </a:r>
            <a:r>
              <a:rPr lang="en-AU" sz="3400" b="1" u="sng" dirty="0"/>
              <a:t>not</a:t>
            </a:r>
            <a:r>
              <a:rPr lang="en-AU" dirty="0"/>
              <a:t> </a:t>
            </a:r>
            <a:r>
              <a:rPr lang="en-AU" sz="3400" dirty="0"/>
              <a:t>been joined together properly.  </a:t>
            </a:r>
          </a:p>
          <a:p>
            <a:pPr fontAlgn="base"/>
            <a:r>
              <a:rPr lang="en-AU" sz="3400" b="1" dirty="0"/>
              <a:t>In writing, we call this a run-on sentence. </a:t>
            </a:r>
            <a:r>
              <a:rPr lang="en-AU" sz="3400" dirty="0"/>
              <a:t> </a:t>
            </a:r>
          </a:p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960AE-73C8-47AB-8657-E59EE6B8B2F0}"/>
              </a:ext>
            </a:extLst>
          </p:cNvPr>
          <p:cNvSpPr txBox="1">
            <a:spLocks/>
          </p:cNvSpPr>
          <p:nvPr/>
        </p:nvSpPr>
        <p:spPr>
          <a:xfrm>
            <a:off x="719137" y="2176272"/>
            <a:ext cx="10753725" cy="555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AU" sz="4200" dirty="0">
                <a:solidFill>
                  <a:srgbClr val="FF0000"/>
                </a:solidFill>
              </a:rPr>
              <a:t>Sally </a:t>
            </a:r>
            <a:r>
              <a:rPr lang="en-AU" sz="4200" dirty="0">
                <a:solidFill>
                  <a:srgbClr val="0070C0"/>
                </a:solidFill>
              </a:rPr>
              <a:t>ran towards the jungle </a:t>
            </a:r>
            <a:r>
              <a:rPr lang="en-AU" sz="4200" dirty="0">
                <a:solidFill>
                  <a:srgbClr val="FF0000"/>
                </a:solidFill>
              </a:rPr>
              <a:t>she</a:t>
            </a:r>
            <a:r>
              <a:rPr lang="en-AU" sz="4200" dirty="0"/>
              <a:t> </a:t>
            </a:r>
            <a:r>
              <a:rPr lang="en-AU" sz="4200" dirty="0">
                <a:solidFill>
                  <a:srgbClr val="0070C0"/>
                </a:solidFill>
              </a:rPr>
              <a:t>found a lake and rested.</a:t>
            </a:r>
            <a:endParaRPr lang="en-AU" sz="3400" dirty="0">
              <a:solidFill>
                <a:srgbClr val="0070C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43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96" y="410991"/>
            <a:ext cx="7302295" cy="1658198"/>
          </a:xfrm>
        </p:spPr>
        <p:txBody>
          <a:bodyPr/>
          <a:lstStyle/>
          <a:p>
            <a:r>
              <a:rPr lang="en-AU"/>
              <a:t>Correct a run-on sentence.</a:t>
            </a:r>
            <a:endParaRPr lang="en-AU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4800"/>
              <a:t>The 12 Apostles are huge rock formations in Victoria, eight of them remain standing. </a:t>
            </a:r>
            <a:endParaRPr lang="en-AU" sz="4800">
              <a:cs typeface="Calibri Light"/>
            </a:endParaRPr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FAA871C8-8F2A-4569-8FE4-2D1CFBD3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91" y="56093"/>
            <a:ext cx="4353464" cy="2360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77B09-0A77-4C08-A70E-2D92679B02CC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4458760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0F36F-23F7-4DEB-9C6F-9D44FFB552D3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077258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C5DACC-0CED-476A-A907-55AD873A54D1}"/>
              </a:ext>
            </a:extLst>
          </p:cNvPr>
          <p:cNvPicPr/>
          <p:nvPr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r="2252" b="2078"/>
          <a:stretch/>
        </p:blipFill>
        <p:spPr bwMode="auto">
          <a:xfrm rot="10800000">
            <a:off x="43542" y="5741289"/>
            <a:ext cx="12148458" cy="922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838935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ED38-5049-47FA-8D30-485EEA6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3" y="53835"/>
            <a:ext cx="10772775" cy="1658198"/>
          </a:xfrm>
        </p:spPr>
        <p:txBody>
          <a:bodyPr/>
          <a:lstStyle/>
          <a:p>
            <a:r>
              <a:rPr lang="en-AU"/>
              <a:t>Your task: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8631-E37B-41FA-B6E9-A607F7643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49" y="1709756"/>
            <a:ext cx="11846403" cy="493074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AU" sz="5400">
                <a:ea typeface="+mn-lt"/>
                <a:cs typeface="+mn-lt"/>
              </a:rPr>
              <a:t>Correct the following run-on sentences by adding punctuation or a subordinating conjunction:</a:t>
            </a:r>
            <a:endParaRPr lang="en-US"/>
          </a:p>
          <a:p>
            <a:endParaRPr lang="en-AU"/>
          </a:p>
          <a:p>
            <a:r>
              <a:rPr lang="en-AU" sz="5400" b="1" dirty="0">
                <a:cs typeface="Calibri Light"/>
              </a:rPr>
              <a:t>1. People go to Sovereign Hill to experience life in the 1850s, they pan for gold using gold pans. </a:t>
            </a:r>
          </a:p>
          <a:p>
            <a:endParaRPr lang="en-AU" b="1" dirty="0">
              <a:cs typeface="Calibri Light"/>
            </a:endParaRPr>
          </a:p>
          <a:p>
            <a:r>
              <a:rPr lang="en-AU" sz="5400" b="1" dirty="0">
                <a:ea typeface="+mn-lt"/>
                <a:cs typeface="+mn-lt"/>
              </a:rPr>
              <a:t>2. The Eureka Tower is the second tallest building in Australia, it has amazing views of Melbourne and Port Philip Bay.  </a:t>
            </a:r>
            <a:endParaRPr lang="en-AU" b="1" dirty="0">
              <a:cs typeface="Calibri Light"/>
            </a:endParaRPr>
          </a:p>
          <a:p>
            <a:endParaRPr lang="en-AU" sz="5400" b="1" dirty="0">
              <a:cs typeface="Calibri Light"/>
            </a:endParaRPr>
          </a:p>
          <a:p>
            <a:r>
              <a:rPr lang="en-AU" sz="5400" b="1" dirty="0">
                <a:ea typeface="+mn-lt"/>
                <a:cs typeface="+mn-lt"/>
              </a:rPr>
              <a:t>3. Melbourne is the capital city of Victoria, it is one of Australia's largest cities. </a:t>
            </a:r>
            <a:endParaRPr lang="en-AU" sz="5400" b="1" dirty="0">
              <a:cs typeface="Calibri Light"/>
            </a:endParaRPr>
          </a:p>
          <a:p>
            <a:endParaRPr lang="en-AU" sz="5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3390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C6C-263E-4237-A97F-FF7E816A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Check in – Relevance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A26-3209-4854-822C-9DDB1FF9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938528"/>
            <a:ext cx="10753725" cy="376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3200">
                <a:cs typeface="Calibri Light"/>
              </a:rPr>
              <a:t>Why are we learning to correct run-on sentences? Which reason is the most motivating to you?</a:t>
            </a:r>
          </a:p>
          <a:p>
            <a:endParaRPr lang="en-AU" sz="3200">
              <a:cs typeface="Calibri Light"/>
            </a:endParaRPr>
          </a:p>
          <a:p>
            <a:pPr marL="0" indent="0">
              <a:buNone/>
            </a:pPr>
            <a:r>
              <a:rPr lang="en-AU" sz="3200">
                <a:cs typeface="Calibri Light"/>
              </a:rPr>
              <a:t>A) I will be able to edit my writing properly. </a:t>
            </a:r>
          </a:p>
          <a:p>
            <a:pPr marL="0" indent="0">
              <a:buNone/>
            </a:pPr>
            <a:r>
              <a:rPr lang="en-AU" sz="3200">
                <a:cs typeface="Calibri Light"/>
              </a:rPr>
              <a:t>B) I will understand what makes a complete sentence. </a:t>
            </a:r>
          </a:p>
          <a:p>
            <a:pPr marL="0" indent="0">
              <a:buNone/>
            </a:pPr>
            <a:r>
              <a:rPr lang="en-AU" sz="3200">
                <a:cs typeface="Calibri Light"/>
              </a:rPr>
              <a:t>C) I will become a better writer.</a:t>
            </a:r>
          </a:p>
          <a:p>
            <a:pPr marL="0" indent="0">
              <a:buNone/>
            </a:pPr>
            <a:r>
              <a:rPr lang="en-AU" sz="3200">
                <a:cs typeface="Calibri Light"/>
              </a:rPr>
              <a:t>D) I will understand how to use conjunctions correctly. </a:t>
            </a:r>
          </a:p>
        </p:txBody>
      </p:sp>
    </p:spTree>
    <p:extLst>
      <p:ext uri="{BB962C8B-B14F-4D97-AF65-F5344CB8AC3E}">
        <p14:creationId xmlns:p14="http://schemas.microsoft.com/office/powerpoint/2010/main" val="31217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01FF-9271-46EB-ABEC-287C0B14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run-on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F2B1-B7D0-42E5-99BB-8DE526B66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157731"/>
            <a:ext cx="6932296" cy="376618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sz="3200" dirty="0"/>
              <a:t>Definition: </a:t>
            </a:r>
            <a:r>
              <a:rPr lang="en-AU" sz="3200" b="1" dirty="0"/>
              <a:t>A run-on sentence </a:t>
            </a:r>
            <a:r>
              <a:rPr lang="en-AU" sz="3200" dirty="0"/>
              <a:t>is two or more clauses that are joined incorrectly in one sentence.  </a:t>
            </a:r>
          </a:p>
          <a:p>
            <a:pPr fontAlgn="base"/>
            <a:r>
              <a:rPr lang="en-AU" sz="3200" dirty="0"/>
              <a:t> </a:t>
            </a:r>
          </a:p>
          <a:p>
            <a:pPr fontAlgn="base"/>
            <a:r>
              <a:rPr lang="en-AU" sz="3200" dirty="0"/>
              <a:t>How can clauses be joined incorrectly?</a:t>
            </a:r>
          </a:p>
          <a:p>
            <a:pPr fontAlgn="base"/>
            <a:r>
              <a:rPr lang="en-AU" sz="3200" dirty="0"/>
              <a:t>1. Not separated by a full stop </a:t>
            </a:r>
          </a:p>
          <a:p>
            <a:pPr fontAlgn="base"/>
            <a:r>
              <a:rPr lang="en-AU" sz="3200" dirty="0"/>
              <a:t>2. Not separated by a conjunction (and, because, but, so…)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0C932-C731-4420-A896-44ABD3271C58}"/>
              </a:ext>
            </a:extLst>
          </p:cNvPr>
          <p:cNvSpPr txBox="1"/>
          <p:nvPr/>
        </p:nvSpPr>
        <p:spPr>
          <a:xfrm>
            <a:off x="7922943" y="2578838"/>
            <a:ext cx="3886153" cy="2523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Define a run-on sentence in your own words. </a:t>
            </a:r>
          </a:p>
          <a:p>
            <a:endParaRPr lang="en-AU" sz="2800" dirty="0"/>
          </a:p>
          <a:p>
            <a:r>
              <a:rPr lang="en-AU" sz="2800" i="1" dirty="0"/>
              <a:t>A run-on sentence is…..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8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2106261"/>
            <a:ext cx="7387901" cy="3766185"/>
          </a:xfrm>
        </p:spPr>
        <p:txBody>
          <a:bodyPr/>
          <a:lstStyle/>
          <a:p>
            <a:r>
              <a:rPr lang="en-AU" sz="5400" dirty="0">
                <a:solidFill>
                  <a:schemeClr val="tx1"/>
                </a:solidFill>
              </a:rPr>
              <a:t>A flag design competition was held in 1901. 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sz="2000" dirty="0"/>
              <a:t>STEPS:</a:t>
            </a:r>
          </a:p>
          <a:p>
            <a:pPr fontAlgn="base"/>
            <a:r>
              <a:rPr lang="en-AU" sz="2000" b="1" dirty="0"/>
              <a:t>Step 1: </a:t>
            </a:r>
            <a:r>
              <a:rPr lang="en-AU" sz="2000" dirty="0"/>
              <a:t>read the sentence aloud.  </a:t>
            </a:r>
          </a:p>
          <a:p>
            <a:pPr fontAlgn="base"/>
            <a:r>
              <a:rPr lang="en-AU" sz="2000" b="1" dirty="0"/>
              <a:t>Step 2: </a:t>
            </a:r>
            <a:r>
              <a:rPr lang="en-AU" sz="2000" dirty="0"/>
              <a:t>find the subject and predicate; look for any additional subjects and predicates.  </a:t>
            </a:r>
          </a:p>
          <a:p>
            <a:pPr fontAlgn="base"/>
            <a:r>
              <a:rPr lang="en-AU" sz="2000" b="1" dirty="0"/>
              <a:t>Step 3: </a:t>
            </a:r>
            <a:r>
              <a:rPr lang="en-AU" sz="2000" dirty="0"/>
              <a:t>if there is another subject and predicate, check if there is a conjunction linking the sentences.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3999038"/>
            <a:ext cx="11312093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Identify whether the following is a run-on sentence or a complete sentence.</a:t>
            </a:r>
          </a:p>
          <a:p>
            <a:r>
              <a:rPr lang="en-AU" sz="2800" dirty="0"/>
              <a:t>The Australian flag is flown on special days of national commemoration. </a:t>
            </a:r>
          </a:p>
          <a:p>
            <a:endParaRPr lang="en-AU" sz="2800" i="1" dirty="0"/>
          </a:p>
          <a:p>
            <a:r>
              <a:rPr lang="en-AU" sz="2800" i="1" dirty="0"/>
              <a:t>This is a ________ sentence because…..</a:t>
            </a:r>
          </a:p>
        </p:txBody>
      </p:sp>
    </p:spTree>
    <p:extLst>
      <p:ext uri="{BB962C8B-B14F-4D97-AF65-F5344CB8AC3E}">
        <p14:creationId xmlns:p14="http://schemas.microsoft.com/office/powerpoint/2010/main" val="35175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>
            <a:normAutofit/>
          </a:bodyPr>
          <a:lstStyle/>
          <a:p>
            <a:r>
              <a:rPr lang="en-AU" sz="4400" dirty="0"/>
              <a:t>The Australian Flag was designed in 1901 it was officially recognised in 1953.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sz="2000" dirty="0"/>
              <a:t>STEPS:</a:t>
            </a:r>
          </a:p>
          <a:p>
            <a:pPr fontAlgn="base"/>
            <a:r>
              <a:rPr lang="en-AU" sz="2000" b="1" dirty="0"/>
              <a:t>Step 1: </a:t>
            </a:r>
            <a:r>
              <a:rPr lang="en-AU" sz="2000" dirty="0"/>
              <a:t>read the sentence aloud.  </a:t>
            </a:r>
          </a:p>
          <a:p>
            <a:pPr fontAlgn="base"/>
            <a:r>
              <a:rPr lang="en-AU" sz="2000" b="1" dirty="0"/>
              <a:t>Step 2: </a:t>
            </a:r>
            <a:r>
              <a:rPr lang="en-AU" sz="2000" dirty="0"/>
              <a:t>find the subject and predicate; look for any additional subjects and predicates.  </a:t>
            </a:r>
          </a:p>
          <a:p>
            <a:pPr fontAlgn="base"/>
            <a:r>
              <a:rPr lang="en-AU" sz="2000" b="1" dirty="0"/>
              <a:t>Step 3: </a:t>
            </a:r>
            <a:r>
              <a:rPr lang="en-AU" sz="2000" dirty="0"/>
              <a:t>if there is another subject and predicate, check if there is a conjunction linking the sentences.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3999038"/>
            <a:ext cx="11312093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Identify whether the following is a run-on sentence or a complete sentence.</a:t>
            </a:r>
          </a:p>
          <a:p>
            <a:r>
              <a:rPr lang="en-AU" sz="3200" dirty="0"/>
              <a:t>The Australian flag should never be allowed to lie on the ground it should never fall either. </a:t>
            </a:r>
            <a:endParaRPr lang="en-AU" sz="4400" i="1" dirty="0"/>
          </a:p>
          <a:p>
            <a:endParaRPr lang="en-AU" sz="1100" i="1" dirty="0"/>
          </a:p>
          <a:p>
            <a:r>
              <a:rPr lang="en-AU" sz="2800" i="1" dirty="0"/>
              <a:t>This is a ________ sentence because…..</a:t>
            </a:r>
          </a:p>
        </p:txBody>
      </p:sp>
    </p:spTree>
    <p:extLst>
      <p:ext uri="{BB962C8B-B14F-4D97-AF65-F5344CB8AC3E}">
        <p14:creationId xmlns:p14="http://schemas.microsoft.com/office/powerpoint/2010/main" val="9944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AA54-1095-4558-82B4-BD065672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3482"/>
            <a:ext cx="7302295" cy="1658198"/>
          </a:xfrm>
        </p:spPr>
        <p:txBody>
          <a:bodyPr/>
          <a:lstStyle/>
          <a:p>
            <a:r>
              <a:rPr lang="en-AU" dirty="0"/>
              <a:t>Identifying a run-on sentence.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5FCD3-B24D-4E70-B8D2-1D033425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31" y="1975104"/>
            <a:ext cx="7387901" cy="3766185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chemeClr val="tx1"/>
                </a:solidFill>
              </a:rPr>
              <a:t>The Commonwealth Star was changed so it represents the territories as well.  </a:t>
            </a:r>
          </a:p>
          <a:p>
            <a:r>
              <a:rPr lang="en-AU" sz="4400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36B9F-C59C-48A3-9505-2324FE996283}"/>
              </a:ext>
            </a:extLst>
          </p:cNvPr>
          <p:cNvSpPr txBox="1"/>
          <p:nvPr/>
        </p:nvSpPr>
        <p:spPr>
          <a:xfrm>
            <a:off x="8232695" y="54864"/>
            <a:ext cx="3886153" cy="31700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AU" sz="2000" dirty="0"/>
              <a:t>STEPS:</a:t>
            </a:r>
          </a:p>
          <a:p>
            <a:pPr fontAlgn="base"/>
            <a:r>
              <a:rPr lang="en-AU" sz="2000" b="1" dirty="0"/>
              <a:t>Step 1: </a:t>
            </a:r>
            <a:r>
              <a:rPr lang="en-AU" sz="2000" dirty="0"/>
              <a:t>read the sentence aloud.  </a:t>
            </a:r>
          </a:p>
          <a:p>
            <a:pPr fontAlgn="base"/>
            <a:r>
              <a:rPr lang="en-AU" sz="2000" b="1" dirty="0"/>
              <a:t>Step 2: </a:t>
            </a:r>
            <a:r>
              <a:rPr lang="en-AU" sz="2000" dirty="0"/>
              <a:t>find the subject and predicate; look for any additional subjects and predicates.  </a:t>
            </a:r>
          </a:p>
          <a:p>
            <a:pPr fontAlgn="base"/>
            <a:r>
              <a:rPr lang="en-AU" sz="2000" b="1" dirty="0"/>
              <a:t>Step 3: </a:t>
            </a:r>
            <a:r>
              <a:rPr lang="en-AU" sz="2000" dirty="0"/>
              <a:t>if there is another subject and predicate, check if there is a conjunction linking the sentences.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8C59-B1B6-435A-BE8D-A4A815ACCEE8}"/>
              </a:ext>
            </a:extLst>
          </p:cNvPr>
          <p:cNvSpPr txBox="1"/>
          <p:nvPr/>
        </p:nvSpPr>
        <p:spPr>
          <a:xfrm>
            <a:off x="538531" y="3999038"/>
            <a:ext cx="11312093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/>
              <a:t>CFU</a:t>
            </a:r>
            <a:r>
              <a:rPr lang="en-AU" sz="2800" dirty="0"/>
              <a:t>: </a:t>
            </a:r>
            <a:r>
              <a:rPr lang="en-AU" sz="2800" b="1" dirty="0"/>
              <a:t>Identify whether the following is a run-on sentence or a complete sentence.</a:t>
            </a:r>
          </a:p>
          <a:p>
            <a:r>
              <a:rPr lang="en-AU" sz="3200" dirty="0"/>
              <a:t>Australians have the Union Jack on their flag because they are part of the Commonwealth.  </a:t>
            </a:r>
            <a:endParaRPr lang="en-AU" sz="3200" i="1" dirty="0"/>
          </a:p>
          <a:p>
            <a:endParaRPr lang="en-AU" sz="1100" i="1" dirty="0"/>
          </a:p>
          <a:p>
            <a:r>
              <a:rPr lang="en-AU" sz="2800" i="1" dirty="0"/>
              <a:t>This is a ________ sentence because…..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2AC80-6B08-4A1D-AF82-8BDECB258F13}"/>
              </a:ext>
            </a:extLst>
          </p:cNvPr>
          <p:cNvSpPr/>
          <p:nvPr/>
        </p:nvSpPr>
        <p:spPr>
          <a:xfrm>
            <a:off x="2661694" y="2455522"/>
            <a:ext cx="1178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>
                <a:solidFill>
                  <a:srgbClr val="F442DB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165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1f8007-9e92-45d3-bc2e-607d0d99da0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0BAC3D516E5C409EDC5BEAFC691A33" ma:contentTypeVersion="11" ma:contentTypeDescription="Create a new document." ma:contentTypeScope="" ma:versionID="319af31b4e6f2538fc15e36e41332f8d">
  <xsd:schema xmlns:xsd="http://www.w3.org/2001/XMLSchema" xmlns:xs="http://www.w3.org/2001/XMLSchema" xmlns:p="http://schemas.microsoft.com/office/2006/metadata/properties" xmlns:ns2="1dee6197-95a3-4399-8b00-3f09c8c4dbb1" xmlns:ns3="561f8007-9e92-45d3-bc2e-607d0d99da0f" targetNamespace="http://schemas.microsoft.com/office/2006/metadata/properties" ma:root="true" ma:fieldsID="0c6712d34a6492388b42c1331767b33e" ns2:_="" ns3:_="">
    <xsd:import namespace="1dee6197-95a3-4399-8b00-3f09c8c4dbb1"/>
    <xsd:import namespace="561f8007-9e92-45d3-bc2e-607d0d99d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e6197-95a3-4399-8b00-3f09c8c4d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f8007-9e92-45d3-bc2e-607d0d99d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2653B-F3FA-43E3-8282-0EB4BE516C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1A854-5497-4F24-A479-2327D4F5FA4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d6d9a374-29c4-4c69-ba37-327a27b01110"/>
    <ds:schemaRef ds:uri="17999d8d-68ae-4494-979a-fed66b00c96b"/>
    <ds:schemaRef ds:uri="http://purl.org/dc/dcmitype/"/>
    <ds:schemaRef ds:uri="561f8007-9e92-45d3-bc2e-607d0d99da0f"/>
  </ds:schemaRefs>
</ds:datastoreItem>
</file>

<file path=customXml/itemProps3.xml><?xml version="1.0" encoding="utf-8"?>
<ds:datastoreItem xmlns:ds="http://schemas.openxmlformats.org/officeDocument/2006/customXml" ds:itemID="{4951C597-3CD0-44AB-8BE2-9E8A4CA8A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ee6197-95a3-4399-8b00-3f09c8c4dbb1"/>
    <ds:schemaRef ds:uri="561f8007-9e92-45d3-bc2e-607d0d99da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5269</Words>
  <Application>Microsoft Office PowerPoint</Application>
  <PresentationFormat>Widescreen</PresentationFormat>
  <Paragraphs>645</Paragraphs>
  <Slides>52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Metropolitan</vt:lpstr>
      <vt:lpstr>Writing session 1</vt:lpstr>
      <vt:lpstr>Learning Goal and Success Criteria</vt:lpstr>
      <vt:lpstr>What is a clause? </vt:lpstr>
      <vt:lpstr>What is a sentence? </vt:lpstr>
      <vt:lpstr>PowerPoint Presentation</vt:lpstr>
      <vt:lpstr>What is a run-on sentence?</vt:lpstr>
      <vt:lpstr>Identifying a run-on sentence.</vt:lpstr>
      <vt:lpstr>Identifying a run-on sentence.</vt:lpstr>
      <vt:lpstr>Identifying a run-on sentence.</vt:lpstr>
      <vt:lpstr>Your task: </vt:lpstr>
      <vt:lpstr>Check in – Exit Ticket Learning Task</vt:lpstr>
      <vt:lpstr>Writing</vt:lpstr>
      <vt:lpstr>Learning Goal and Success Criteria</vt:lpstr>
      <vt:lpstr>What is an object? </vt:lpstr>
      <vt:lpstr>What is a sentence? </vt:lpstr>
      <vt:lpstr>What is a run-on sentence?</vt:lpstr>
      <vt:lpstr>Identifying a run-on sentence.</vt:lpstr>
      <vt:lpstr>Identifying a run-on sentence.</vt:lpstr>
      <vt:lpstr>Your task: </vt:lpstr>
      <vt:lpstr>Check in – Exit Ticket Learning Task</vt:lpstr>
      <vt:lpstr>Writing session 2</vt:lpstr>
      <vt:lpstr>Learning Goal and Success Criteria</vt:lpstr>
      <vt:lpstr>Subordinating conjunctions</vt:lpstr>
      <vt:lpstr>What is a run-on sentence?</vt:lpstr>
      <vt:lpstr>How to correct a run-on sentence. </vt:lpstr>
      <vt:lpstr>How to correct a run-on sentence. </vt:lpstr>
      <vt:lpstr>How to correct a run-on sentence. </vt:lpstr>
      <vt:lpstr>How to correct a run-on sentence. </vt:lpstr>
      <vt:lpstr>Your task: </vt:lpstr>
      <vt:lpstr>Check in – Exit Ticket Learning Task</vt:lpstr>
      <vt:lpstr>Writing</vt:lpstr>
      <vt:lpstr>PowerPoint Presentation</vt:lpstr>
      <vt:lpstr>Learning Goal and Success Criteria</vt:lpstr>
      <vt:lpstr>Activating Prior Knowledge</vt:lpstr>
      <vt:lpstr>What is a comma? </vt:lpstr>
      <vt:lpstr>What is a run-on sentence?</vt:lpstr>
      <vt:lpstr>Identifying a run-on sentence.</vt:lpstr>
      <vt:lpstr>Identifying a run-on sentence.</vt:lpstr>
      <vt:lpstr>Identifying a run-on sentence.</vt:lpstr>
      <vt:lpstr>Your task: </vt:lpstr>
      <vt:lpstr>Check in – Summary</vt:lpstr>
      <vt:lpstr>Writing</vt:lpstr>
      <vt:lpstr>PowerPoint Presentation</vt:lpstr>
      <vt:lpstr>Learning Goal and Success Criteria</vt:lpstr>
      <vt:lpstr>What is a comma? </vt:lpstr>
      <vt:lpstr>What is a run-on sentence?</vt:lpstr>
      <vt:lpstr>Correct a run-on sentence.</vt:lpstr>
      <vt:lpstr>Correct a run-on sentence.</vt:lpstr>
      <vt:lpstr>Correct a run-on sentence.</vt:lpstr>
      <vt:lpstr>Correct a run-on sentence.</vt:lpstr>
      <vt:lpstr>Your task: </vt:lpstr>
      <vt:lpstr>Check in – Relevance 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Thailand</dc:title>
  <dc:creator>Ashleigh Coombes</dc:creator>
  <cp:lastModifiedBy>Nathaniel Swain</cp:lastModifiedBy>
  <cp:revision>19</cp:revision>
  <dcterms:created xsi:type="dcterms:W3CDTF">2021-03-22T08:00:56Z</dcterms:created>
  <dcterms:modified xsi:type="dcterms:W3CDTF">2022-08-27T06:34:54Z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0x010100470BAC3D516E5C409EDC5BEAFC691A33</vt:lpwstr>
  </property>
  <property fmtid="{D5CDD505-2E9C-101B-9397-08002B2CF9AE}" pid="3" name="Order">
    <vt:r8>20200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