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1" r:id="rId5"/>
  </p:sldMasterIdLst>
  <p:notesMasterIdLst>
    <p:notesMasterId r:id="rId53"/>
  </p:notesMasterIdLst>
  <p:sldIdLst>
    <p:sldId id="270" r:id="rId6"/>
    <p:sldId id="337" r:id="rId7"/>
    <p:sldId id="1018" r:id="rId8"/>
    <p:sldId id="336" r:id="rId9"/>
    <p:sldId id="333" r:id="rId10"/>
    <p:sldId id="332" r:id="rId11"/>
    <p:sldId id="347" r:id="rId12"/>
    <p:sldId id="349" r:id="rId13"/>
    <p:sldId id="1127" r:id="rId14"/>
    <p:sldId id="1126" r:id="rId15"/>
    <p:sldId id="1121" r:id="rId16"/>
    <p:sldId id="1125" r:id="rId17"/>
    <p:sldId id="379" r:id="rId18"/>
    <p:sldId id="1128" r:id="rId19"/>
    <p:sldId id="378" r:id="rId20"/>
    <p:sldId id="1130" r:id="rId21"/>
    <p:sldId id="1129" r:id="rId22"/>
    <p:sldId id="1132" r:id="rId23"/>
    <p:sldId id="1131" r:id="rId24"/>
    <p:sldId id="1134" r:id="rId25"/>
    <p:sldId id="1133" r:id="rId26"/>
    <p:sldId id="1136" r:id="rId27"/>
    <p:sldId id="1135" r:id="rId28"/>
    <p:sldId id="1089" r:id="rId29"/>
    <p:sldId id="380" r:id="rId30"/>
    <p:sldId id="330" r:id="rId31"/>
    <p:sldId id="381" r:id="rId32"/>
    <p:sldId id="1122" r:id="rId33"/>
    <p:sldId id="383" r:id="rId34"/>
    <p:sldId id="384" r:id="rId35"/>
    <p:sldId id="385" r:id="rId36"/>
    <p:sldId id="331" r:id="rId37"/>
    <p:sldId id="386" r:id="rId38"/>
    <p:sldId id="329" r:id="rId39"/>
    <p:sldId id="387" r:id="rId40"/>
    <p:sldId id="1123" r:id="rId41"/>
    <p:sldId id="344" r:id="rId42"/>
    <p:sldId id="343" r:id="rId43"/>
    <p:sldId id="1090" r:id="rId44"/>
    <p:sldId id="341" r:id="rId45"/>
    <p:sldId id="340" r:id="rId46"/>
    <p:sldId id="1091" r:id="rId47"/>
    <p:sldId id="1082" r:id="rId48"/>
    <p:sldId id="1124" r:id="rId49"/>
    <p:sldId id="1084" r:id="rId50"/>
    <p:sldId id="1137" r:id="rId51"/>
    <p:sldId id="39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BF5"/>
    <a:srgbClr val="E9E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101" d="100"/>
          <a:sy n="101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8F0A0-ED62-4D84-9345-1E3AFF9681E3}" type="datetimeFigureOut">
              <a:t>9/12/22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F5CC8-B9F5-43BC-BA9D-0291FD2CAA5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1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latin typeface="Segoe UI Symbol"/>
                <a:ea typeface="Segoe UI Symbol"/>
              </a:rPr>
              <a:t>Lesson will go for 40 minutes. 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13CF5-89B5-6943-B54F-D805D9A778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9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06C95-7A35-4979-9454-D437C8FA05DE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2555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ea typeface="Segoe UI Symbol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13CF5-89B5-6943-B54F-D805D9A77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848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Attempt: </a:t>
            </a:r>
            <a:r>
              <a:rPr lang="en-US"/>
              <a:t>the students feel the walls looking for a loose brick to find a way out of the tomb.</a:t>
            </a:r>
            <a:endParaRPr lang="en-AU"/>
          </a:p>
          <a:p>
            <a:endParaRPr lang="en-AU">
              <a:cs typeface="Calibri"/>
            </a:endParaRPr>
          </a:p>
          <a:p>
            <a:endParaRPr lang="en-AU">
              <a:cs typeface="Calibri"/>
            </a:endParaRPr>
          </a:p>
          <a:p>
            <a:endParaRPr lang="en-AU">
              <a:cs typeface="Calibri"/>
            </a:endParaRPr>
          </a:p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13CF5-89B5-6943-B54F-D805D9A778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40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Segoe UI Symbol"/>
                <a:cs typeface="Calibri"/>
              </a:rPr>
              <a:t>Attempt: the students feel the walls looking for a loose brick to escape out of tomb.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06C95-7A35-4979-9454-D437C8FA05DE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5650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Plan: scream for help- no one will hear us</a:t>
            </a:r>
          </a:p>
          <a:p>
            <a:r>
              <a:rPr lang="en-AU">
                <a:cs typeface="Calibri"/>
              </a:rPr>
              <a:t>Push door? Too heavy</a:t>
            </a:r>
          </a:p>
          <a:p>
            <a:r>
              <a:rPr lang="en-AU">
                <a:cs typeface="Calibri"/>
              </a:rPr>
              <a:t>Let's search for a loose brick using hands to feel around in the dark.</a:t>
            </a:r>
          </a:p>
          <a:p>
            <a:endParaRPr lang="en-AU">
              <a:cs typeface="Calibri"/>
            </a:endParaRPr>
          </a:p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13CF5-89B5-6943-B54F-D805D9A778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17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Segoe UI Symbol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06C95-7A35-4979-9454-D437C8FA05DE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9397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Consequence- squeeze/crawl through gap into the corridor.</a:t>
            </a:r>
          </a:p>
          <a:p>
            <a:endParaRPr lang="en-AU">
              <a:cs typeface="Calibri"/>
            </a:endParaRPr>
          </a:p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13CF5-89B5-6943-B54F-D805D9A778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39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Segoe UI Symbol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06C95-7A35-4979-9454-D437C8FA05DE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0709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Ending: characters locate their tour group and sneakily re join the group</a:t>
            </a:r>
          </a:p>
          <a:p>
            <a:endParaRPr lang="en-AU">
              <a:cs typeface="Calibri"/>
            </a:endParaRPr>
          </a:p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13CF5-89B5-6943-B54F-D805D9A778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72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Segoe UI Symbol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06C95-7A35-4979-9454-D437C8FA05DE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440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Segoe UI Symbol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6C95-7A35-4979-9454-D437C8FA05D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17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End Feeling: They are relieved that they escaped from the ancient pyramid and proud that they got away</a:t>
            </a:r>
            <a:endParaRPr lang="en-US"/>
          </a:p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13CF5-89B5-6943-B54F-D805D9A778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7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Segoe UI Symbol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06C95-7A35-4979-9454-D437C8FA05DE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8302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ea typeface="Segoe UI Symbol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13CF5-89B5-6943-B54F-D805D9A77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86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ea typeface="Segoe UI Symbol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13CF5-89B5-6943-B54F-D805D9A77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21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06C95-7A35-4979-9454-D437C8FA05DE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3508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Segoe UI Symbol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6C95-7A35-4979-9454-D437C8FA05D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30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ea typeface="Segoe UI Symbol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13CF5-89B5-6943-B54F-D805D9A77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740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6C95-7A35-4979-9454-D437C8FA05D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58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ea typeface="Segoe UI Symbol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13CF5-89B5-6943-B54F-D805D9A77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509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6C95-7A35-4979-9454-D437C8FA05D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0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ea typeface="Segoe UI Symbol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13CF5-89B5-6943-B54F-D805D9A778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90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Segoe UI Symbol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13CF5-89B5-6943-B54F-D805D9A77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688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Segoe UI Symbol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6C95-7A35-4979-9454-D437C8FA05D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999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ea typeface="Segoe UI Symbol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13CF5-89B5-6943-B54F-D805D9A77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790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6C95-7A35-4979-9454-D437C8FA05D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6217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ea typeface="Segoe UI Symbol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13CF5-89B5-6943-B54F-D805D9A77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509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6C95-7A35-4979-9454-D437C8FA05D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08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Segoe UI Symbol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13CF5-89B5-6943-B54F-D805D9A77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9168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Segoe UI Symbo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13CF5-89B5-6943-B54F-D805D9A77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403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Segoe UI Symbol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6C95-7A35-4979-9454-D437C8FA05D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3960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CFU: </a:t>
            </a:r>
          </a:p>
          <a:p>
            <a:r>
              <a:rPr lang="en-US">
                <a:cs typeface="Calibri"/>
              </a:rPr>
              <a:t>B &amp;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BCF21-6787-427F-8529-24626E6324C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834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06C95-7A35-4979-9454-D437C8FA05DE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46581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Segoe UI Symbol"/>
                <a:cs typeface="Calibri"/>
              </a:rPr>
              <a:t>WHOLE CLASS: edit from the PP each sentence using the steps as a guide (flick back to the plan to make sure everything is included) I.e. end feeling missing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6C95-7A35-4979-9454-D437C8FA05D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198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cs typeface="Calibri"/>
            </a:endParaRPr>
          </a:p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13CF5-89B5-6943-B54F-D805D9A778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4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06C95-7A35-4979-9454-D437C8FA05DE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2555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Terrified, little excitement</a:t>
            </a:r>
            <a:endParaRPr lang="en-US"/>
          </a:p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13CF5-89B5-6943-B54F-D805D9A778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40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06C95-7A35-4979-9454-D437C8FA05DE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2555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cs typeface="Calibri"/>
            </a:endParaRPr>
          </a:p>
          <a:p>
            <a:endParaRPr lang="en-AU">
              <a:cs typeface="Calibri"/>
            </a:endParaRPr>
          </a:p>
          <a:p>
            <a:r>
              <a:rPr lang="en-AU">
                <a:cs typeface="Calibri"/>
              </a:rPr>
              <a:t>What: </a:t>
            </a:r>
            <a:r>
              <a:rPr lang="en-AU"/>
              <a:t>excursion</a:t>
            </a:r>
          </a:p>
          <a:p>
            <a:endParaRPr lang="en-AU">
              <a:cs typeface="Calibri"/>
            </a:endParaRPr>
          </a:p>
          <a:p>
            <a:r>
              <a:rPr lang="en-AU">
                <a:cs typeface="Calibri"/>
              </a:rPr>
              <a:t>Where: Pyramids of Giza</a:t>
            </a:r>
          </a:p>
          <a:p>
            <a:endParaRPr lang="en-AU">
              <a:cs typeface="Calibri"/>
            </a:endParaRPr>
          </a:p>
          <a:p>
            <a:r>
              <a:rPr lang="en-AU">
                <a:cs typeface="Calibri"/>
              </a:rPr>
              <a:t>When: scorching, hot afternoon</a:t>
            </a:r>
          </a:p>
          <a:p>
            <a:endParaRPr lang="en-AU">
              <a:cs typeface="Calibri"/>
            </a:endParaRPr>
          </a:p>
          <a:p>
            <a:r>
              <a:rPr lang="en-AU">
                <a:cs typeface="Calibri"/>
              </a:rPr>
              <a:t>Why: Kids saw gold, went exploring through corridors</a:t>
            </a:r>
          </a:p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13CF5-89B5-6943-B54F-D805D9A778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4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DF3C-A9F6-A74C-B2D7-3B33D5CB16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Unit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99FB5-7327-DB4A-81B6-1BB81F519A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10800" y="6530546"/>
            <a:ext cx="1981200" cy="327454"/>
          </a:xfrm>
          <a:solidFill>
            <a:srgbClr val="6AA84F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Insert year, subject, unit no.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D727-2B25-0049-B30B-05E0BDA8B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172816"/>
            <a:ext cx="3932237" cy="974036"/>
          </a:xfrm>
        </p:spPr>
        <p:txBody>
          <a:bodyPr anchor="t" anchorCtr="0"/>
          <a:lstStyle>
            <a:lvl1pPr>
              <a:defRPr sz="3200" b="1"/>
            </a:lvl1pPr>
          </a:lstStyle>
          <a:p>
            <a:r>
              <a:rPr lang="en-GB"/>
              <a:t>Click to edit heading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D10894-7922-E147-8CD4-A81E79C63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46769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21DE1-9BCE-A243-862B-D363ED406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6827"/>
            <a:ext cx="3932237" cy="36521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C9AE920-E8E4-984D-86F5-698273FF0B2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1353800" y="6530546"/>
            <a:ext cx="838200" cy="327454"/>
          </a:xfrm>
          <a:solidFill>
            <a:srgbClr val="6AA84F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XX-XX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1F834A-5A65-0E43-BA2F-74CACF7362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3187" y="5868988"/>
            <a:ext cx="4676907" cy="322262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800"/>
              <a:t>Click to add source information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55E15F0-BF04-F544-A736-853A369DD4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419421" y="87187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B1C6D4A-A5FF-984F-899F-B045D72B6E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12636" y="0"/>
            <a:ext cx="1979364" cy="320257"/>
          </a:xfrm>
          <a:solidFill>
            <a:schemeClr val="accent6"/>
          </a:solidFill>
        </p:spPr>
        <p:txBody>
          <a:bodyPr wrap="square" tIns="90000" bIns="90000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/>
              <a:t>Click to insert text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F7088B-757B-CC4D-AFAE-21DE799236B0}"/>
              </a:ext>
            </a:extLst>
          </p:cNvPr>
          <p:cNvSpPr txBox="1">
            <a:spLocks/>
          </p:cNvSpPr>
          <p:nvPr/>
        </p:nvSpPr>
        <p:spPr>
          <a:xfrm>
            <a:off x="839788" y="872009"/>
            <a:ext cx="700833" cy="230832"/>
          </a:xfrm>
          <a:prstGeom prst="rect">
            <a:avLst/>
          </a:prstGeom>
          <a:solidFill>
            <a:srgbClr val="6AA84F"/>
          </a:solidFill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Segoe UI Symbol" panose="020B0502040204020203" pitchFamily="34" charset="0"/>
              </a:rPr>
              <a:t>ACTIVITY</a:t>
            </a:r>
            <a:endParaRPr lang="en-US">
              <a:latin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6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ans of Particip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4FE46E2-B2C3-EE43-8396-2A879938A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560" y="2500278"/>
            <a:ext cx="720000" cy="720000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B037BB0E-0F2B-EF4C-9825-19F712F48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560" y="3305045"/>
            <a:ext cx="720000" cy="7200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ADD8388-D5B5-1A4D-ADE6-C88BEEA61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560" y="4109812"/>
            <a:ext cx="720001" cy="720001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2A0C060-8DC1-D64B-A7AA-2536220A2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419" y="4914579"/>
            <a:ext cx="720001" cy="72000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49C7C8A-034A-5941-B117-F6F6545A4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18" y="4914579"/>
            <a:ext cx="720001" cy="7200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F84EB3-3883-144D-8BEC-C637BB6E2FF3}"/>
              </a:ext>
            </a:extLst>
          </p:cNvPr>
          <p:cNvSpPr txBox="1"/>
          <p:nvPr/>
        </p:nvSpPr>
        <p:spPr>
          <a:xfrm>
            <a:off x="2259038" y="2583278"/>
            <a:ext cx="2900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Segoe UI Symbol" panose="020B0502040204020203" pitchFamily="34" charset="0"/>
              </a:rPr>
              <a:t>WHITEBOARDS</a:t>
            </a:r>
          </a:p>
          <a:p>
            <a:r>
              <a:rPr lang="en-US" sz="1000" b="0">
                <a:latin typeface="Segoe UI Symbol" panose="020B0502040204020203" pitchFamily="34" charset="0"/>
              </a:rPr>
              <a:t>All students respond to the teacher’s question, showing their responses at the same time.</a:t>
            </a:r>
          </a:p>
        </p:txBody>
      </p:sp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E5C0AAEF-756E-1846-95C4-07041A50D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485" y="2500278"/>
            <a:ext cx="720000" cy="7200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D7B7CFC-6EB8-3843-85CD-BAB4EACDEF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9485" y="2500278"/>
            <a:ext cx="720000" cy="72000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4E7FB63F-F338-BE46-AF08-EE4AC87C84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9484" y="2500278"/>
            <a:ext cx="720001" cy="720001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D0A038A-4FC3-544C-AF8F-7AD268CA8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9483" y="2500278"/>
            <a:ext cx="720001" cy="720001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1AA171F-10E5-D54B-A3D6-0C8A1053BB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482" y="3305043"/>
            <a:ext cx="720002" cy="720002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72338F61-BFB1-C341-AD2C-17AB1E23AA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9482" y="4109809"/>
            <a:ext cx="720001" cy="72000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71802FD-ECFC-6748-968D-9D4568440A2F}"/>
              </a:ext>
            </a:extLst>
          </p:cNvPr>
          <p:cNvSpPr txBox="1"/>
          <p:nvPr/>
        </p:nvSpPr>
        <p:spPr>
          <a:xfrm>
            <a:off x="2259038" y="3388045"/>
            <a:ext cx="2900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Segoe UI Symbol" panose="020B0502040204020203" pitchFamily="34" charset="0"/>
              </a:rPr>
              <a:t>COLD CALL</a:t>
            </a:r>
          </a:p>
          <a:p>
            <a:r>
              <a:rPr lang="en-US" sz="1000" b="0">
                <a:latin typeface="Segoe UI Symbol" panose="020B0502040204020203" pitchFamily="34" charset="0"/>
              </a:rPr>
              <a:t>The teacher asks a question, gives wait time, then calls on individual students to respond.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F6DF04-5F83-B041-B12A-FFF63CC1FEF3}"/>
              </a:ext>
            </a:extLst>
          </p:cNvPr>
          <p:cNvSpPr txBox="1"/>
          <p:nvPr/>
        </p:nvSpPr>
        <p:spPr>
          <a:xfrm>
            <a:off x="2259038" y="4192812"/>
            <a:ext cx="2900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Segoe UI Symbol" panose="020B0502040204020203" pitchFamily="34" charset="0"/>
              </a:rPr>
              <a:t>IN YOUR BOOK</a:t>
            </a:r>
          </a:p>
          <a:p>
            <a:r>
              <a:rPr lang="en-US" sz="1000" b="0">
                <a:latin typeface="Segoe UI Symbol" panose="020B0502040204020203" pitchFamily="34" charset="0"/>
              </a:rPr>
              <a:t>Students respond to a prompt in their exercise book or booklet.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8FEB5D-D8A7-B341-8038-4FA322AD4CB8}"/>
              </a:ext>
            </a:extLst>
          </p:cNvPr>
          <p:cNvSpPr txBox="1"/>
          <p:nvPr/>
        </p:nvSpPr>
        <p:spPr>
          <a:xfrm>
            <a:off x="2259038" y="4997579"/>
            <a:ext cx="290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Segoe UI Symbol" panose="020B0502040204020203" pitchFamily="34" charset="0"/>
              </a:rPr>
              <a:t>THUMBS UP, THUMBS DOWN</a:t>
            </a:r>
          </a:p>
          <a:p>
            <a:r>
              <a:rPr lang="en-US" sz="1000" b="0">
                <a:latin typeface="Segoe UI Symbol" panose="020B0502040204020203" pitchFamily="34" charset="0"/>
              </a:rPr>
              <a:t>Students indicate whether they agree or disagree with a statement, or whether something is an example or non-example.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45E952-2629-C84F-ACA3-4D2B0CC21EA8}"/>
              </a:ext>
            </a:extLst>
          </p:cNvPr>
          <p:cNvSpPr txBox="1"/>
          <p:nvPr/>
        </p:nvSpPr>
        <p:spPr>
          <a:xfrm>
            <a:off x="8857961" y="2583278"/>
            <a:ext cx="2900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Segoe UI Symbol" panose="020B0502040204020203" pitchFamily="34" charset="0"/>
              </a:rPr>
              <a:t>MULTIPLE CHOICE</a:t>
            </a:r>
          </a:p>
          <a:p>
            <a:r>
              <a:rPr lang="en-US" sz="1000" b="0">
                <a:latin typeface="Segoe UI Symbol" panose="020B0502040204020203" pitchFamily="34" charset="0"/>
              </a:rPr>
              <a:t>All students respond to a multiple-choice question with their fingers when prompted.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75B77A-5EE6-D347-B0E4-33C9E3FE3774}"/>
              </a:ext>
            </a:extLst>
          </p:cNvPr>
          <p:cNvSpPr txBox="1"/>
          <p:nvPr/>
        </p:nvSpPr>
        <p:spPr>
          <a:xfrm>
            <a:off x="8857961" y="3431830"/>
            <a:ext cx="2900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Segoe UI Symbol" panose="020B0502040204020203" pitchFamily="34" charset="0"/>
              </a:rPr>
              <a:t>TURN AND TALK</a:t>
            </a:r>
          </a:p>
          <a:p>
            <a:r>
              <a:rPr lang="en-US" sz="1000" b="0">
                <a:latin typeface="Segoe UI Symbol" panose="020B0502040204020203" pitchFamily="34" charset="0"/>
              </a:rPr>
              <a:t>Students discuss with the person next to them.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10FA1A-155E-F048-B094-1247319BFFF4}"/>
              </a:ext>
            </a:extLst>
          </p:cNvPr>
          <p:cNvSpPr txBox="1"/>
          <p:nvPr/>
        </p:nvSpPr>
        <p:spPr>
          <a:xfrm>
            <a:off x="8857961" y="4192812"/>
            <a:ext cx="2900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Segoe UI Symbol" panose="020B0502040204020203" pitchFamily="34" charset="0"/>
              </a:rPr>
              <a:t>CHORAL RESPONSE</a:t>
            </a:r>
          </a:p>
          <a:p>
            <a:r>
              <a:rPr lang="en-US" sz="1000" b="0">
                <a:latin typeface="Segoe UI Symbol" panose="020B0502040204020203" pitchFamily="34" charset="0"/>
              </a:rPr>
              <a:t>Students respond orally all together.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D20C5D-7ED2-2743-93FA-FAE5308776E5}"/>
              </a:ext>
            </a:extLst>
          </p:cNvPr>
          <p:cNvSpPr txBox="1"/>
          <p:nvPr/>
        </p:nvSpPr>
        <p:spPr>
          <a:xfrm>
            <a:off x="1434419" y="1009344"/>
            <a:ext cx="9323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Segoe UI Symbol" panose="020B0502040204020203" pitchFamily="34" charset="0"/>
              </a:rPr>
              <a:t>Means of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529101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EE0F2-4C49-E944-998C-AA9CBD20CD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sz="1000"/>
              <a:t>Click to insert text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13375-15AC-A741-A082-A6DEA491DB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33E7EF-8333-004D-9986-361535AB807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0210800" y="6530546"/>
            <a:ext cx="1981200" cy="327454"/>
          </a:xfrm>
          <a:solidFill>
            <a:srgbClr val="6AA84F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Insert year, subject, unit no.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069C9-B38A-634F-8426-488928D6572B}"/>
              </a:ext>
            </a:extLst>
          </p:cNvPr>
          <p:cNvSpPr txBox="1"/>
          <p:nvPr/>
        </p:nvSpPr>
        <p:spPr>
          <a:xfrm>
            <a:off x="838200" y="702601"/>
            <a:ext cx="784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Segoe UI Symbol" panose="020B0502040204020203" pitchFamily="34" charset="0"/>
              </a:rPr>
              <a:t>Credits</a:t>
            </a:r>
          </a:p>
        </p:txBody>
      </p:sp>
    </p:spTree>
    <p:extLst>
      <p:ext uri="{BB962C8B-B14F-4D97-AF65-F5344CB8AC3E}">
        <p14:creationId xmlns:p14="http://schemas.microsoft.com/office/powerpoint/2010/main" val="397885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36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0881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7584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782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7235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129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8550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EE0F2-4C49-E944-998C-AA9CBD20C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13375-15AC-A741-A082-A6DEA491D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33E7EF-8333-004D-9986-361535AB807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0210800" y="6530546"/>
            <a:ext cx="1981200" cy="327454"/>
          </a:xfrm>
          <a:solidFill>
            <a:schemeClr val="accent1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Insert year, subject, unit no.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8E127-C63F-CF41-8E0E-46237C182479}"/>
              </a:ext>
            </a:extLst>
          </p:cNvPr>
          <p:cNvSpPr txBox="1"/>
          <p:nvPr/>
        </p:nvSpPr>
        <p:spPr>
          <a:xfrm>
            <a:off x="838200" y="767255"/>
            <a:ext cx="8190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Segoe UI Symbol" panose="020B0502040204020203" pitchFamily="34" charset="0"/>
              </a:rPr>
              <a:t>Lessons</a:t>
            </a:r>
          </a:p>
        </p:txBody>
      </p:sp>
    </p:spTree>
    <p:extLst>
      <p:ext uri="{BB962C8B-B14F-4D97-AF65-F5344CB8AC3E}">
        <p14:creationId xmlns:p14="http://schemas.microsoft.com/office/powerpoint/2010/main" val="2456654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4465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4953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A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810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3739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110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ss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DCE2-2145-4F44-B891-33046D226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17773"/>
            <a:ext cx="10515600" cy="812178"/>
          </a:xfrm>
        </p:spPr>
        <p:txBody>
          <a:bodyPr anchor="ctr" anchorCtr="1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lesson title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33453-DEB9-DB4C-9CBD-211712B7C2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1525" y="2919049"/>
            <a:ext cx="3028950" cy="198724"/>
          </a:xfrm>
        </p:spPr>
        <p:txBody>
          <a:bodyPr>
            <a:no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LESSON NUMBER</a:t>
            </a:r>
          </a:p>
        </p:txBody>
      </p:sp>
    </p:spTree>
    <p:extLst>
      <p:ext uri="{BB962C8B-B14F-4D97-AF65-F5344CB8AC3E}">
        <p14:creationId xmlns:p14="http://schemas.microsoft.com/office/powerpoint/2010/main" val="81683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i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D10894-7922-E147-8CD4-A81E79C63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46769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21DE1-9BCE-A243-862B-D363ED406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01675"/>
            <a:ext cx="3932237" cy="4567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C9AE920-E8E4-984D-86F5-698273FF0B2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1353800" y="6530546"/>
            <a:ext cx="838200" cy="327454"/>
          </a:xfrm>
          <a:solidFill>
            <a:schemeClr val="accent1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XX-XX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1F834A-5A65-0E43-BA2F-74CACF7362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3187" y="5868988"/>
            <a:ext cx="4676907" cy="322262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800"/>
              <a:t>Click to add source information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55E15F0-BF04-F544-A736-853A369DD4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419421" y="87187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B1C6D4A-A5FF-984F-899F-B045D72B6E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12636" y="0"/>
            <a:ext cx="1979364" cy="320257"/>
          </a:xfrm>
          <a:solidFill>
            <a:schemeClr val="accent1"/>
          </a:solidFill>
        </p:spPr>
        <p:txBody>
          <a:bodyPr wrap="square" tIns="90000" bIns="90000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/>
              <a:t>Click to insert text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1D41379-298D-634D-B43E-DAE63E29B9FB}"/>
              </a:ext>
            </a:extLst>
          </p:cNvPr>
          <p:cNvSpPr txBox="1">
            <a:spLocks/>
          </p:cNvSpPr>
          <p:nvPr/>
        </p:nvSpPr>
        <p:spPr>
          <a:xfrm>
            <a:off x="839788" y="987425"/>
            <a:ext cx="997389" cy="230832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Segoe UI Symbol" panose="020B0502040204020203" pitchFamily="34" charset="0"/>
              </a:rPr>
              <a:t>ORIENTATION</a:t>
            </a:r>
            <a:endParaRPr lang="en-US">
              <a:latin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1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D727-2B25-0049-B30B-05E0BDA8B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heading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D10894-7922-E147-8CD4-A81E79C63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46769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21DE1-9BCE-A243-862B-D363ED406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C9AE920-E8E4-984D-86F5-698273FF0B2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1353800" y="6530546"/>
            <a:ext cx="838200" cy="327454"/>
          </a:xfrm>
          <a:solidFill>
            <a:srgbClr val="6AA84F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XX-XX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1F834A-5A65-0E43-BA2F-74CACF7362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3187" y="5868988"/>
            <a:ext cx="4676907" cy="322262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800"/>
              <a:t>Click to add source information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55E15F0-BF04-F544-A736-853A369DD4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419421" y="87187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B1C6D4A-A5FF-984F-899F-B045D72B6E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12636" y="0"/>
            <a:ext cx="1979364" cy="320257"/>
          </a:xfrm>
          <a:solidFill>
            <a:schemeClr val="accent6"/>
          </a:solidFill>
        </p:spPr>
        <p:txBody>
          <a:bodyPr wrap="square" tIns="90000" bIns="90000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/>
              <a:t>Click to insert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31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629B-0D19-0B45-A782-26CC18CD2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508006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heading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2CCE8-2288-A34F-AF59-50CA953580D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F2DCB97-0D6D-D24D-9616-6D9C8B48B5F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1353800" y="6530546"/>
            <a:ext cx="838200" cy="327454"/>
          </a:xfrm>
          <a:solidFill>
            <a:srgbClr val="6AA84F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XX-XX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55BECD-0A91-6247-81CB-A42C2AF451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19421" y="87187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45E93E-BDEA-784C-AA69-F9C61064A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2636" y="0"/>
            <a:ext cx="1979364" cy="320257"/>
          </a:xfrm>
          <a:solidFill>
            <a:schemeClr val="accent6"/>
          </a:solidFill>
        </p:spPr>
        <p:txBody>
          <a:bodyPr wrap="square" tIns="90000" bIns="90000">
            <a:sp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/>
              <a:t>Click to insert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2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EBA86-DEDC-7E4B-821B-F846AD994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14390"/>
            <a:ext cx="7765973" cy="3018622"/>
          </a:xfrm>
        </p:spPr>
        <p:txBody>
          <a:bodyPr anchor="t" anchorCtr="0">
            <a:normAutofit/>
          </a:bodyPr>
          <a:lstStyle>
            <a:lvl1pPr>
              <a:defRPr sz="6000" b="1"/>
            </a:lvl1pPr>
          </a:lstStyle>
          <a:p>
            <a:r>
              <a:rPr lang="en-GB"/>
              <a:t>Click to edit main point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01385AA-F6F5-B04A-A946-3BA1768A87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935247"/>
            <a:ext cx="1003801" cy="230832"/>
          </a:xfrm>
          <a:solidFill>
            <a:srgbClr val="6AA84F"/>
          </a:solidFill>
        </p:spPr>
        <p:txBody>
          <a:bodyPr wrap="none" anchor="ctr" anchorCtr="0">
            <a:spAutoFit/>
          </a:bodyPr>
          <a:lstStyle>
            <a:lvl1pPr marL="0" indent="0" algn="l">
              <a:buNone/>
              <a:defRPr sz="1000" b="1">
                <a:solidFill>
                  <a:schemeClr val="bg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700A4BCF-8A58-4349-89A1-3ED46352E2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19421" y="87187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544685E-7D20-984E-B35B-581701E6C0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2636" y="0"/>
            <a:ext cx="1979364" cy="320257"/>
          </a:xfrm>
          <a:solidFill>
            <a:schemeClr val="accent6"/>
          </a:solidFill>
        </p:spPr>
        <p:txBody>
          <a:bodyPr wrap="square" tIns="90000" bIns="90000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/>
              <a:t>Click to insert text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F2F07A6-FF6E-124A-8C84-15C0F61BC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53800" y="6530546"/>
            <a:ext cx="838200" cy="327454"/>
          </a:xfrm>
          <a:solidFill>
            <a:schemeClr val="accent6"/>
          </a:solidFill>
          <a:ln>
            <a:noFill/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XX-XX</a:t>
            </a:r>
          </a:p>
        </p:txBody>
      </p:sp>
    </p:spTree>
    <p:extLst>
      <p:ext uri="{BB962C8B-B14F-4D97-AF65-F5344CB8AC3E}">
        <p14:creationId xmlns:p14="http://schemas.microsoft.com/office/powerpoint/2010/main" val="106516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7029B-B428-B347-8EAF-B182D90A5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08006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C6E0622-470A-DF43-A10A-EBE7A893DD5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1353800" y="6530546"/>
            <a:ext cx="838200" cy="327454"/>
          </a:xfrm>
          <a:solidFill>
            <a:srgbClr val="6AA84F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XX-XX</a:t>
            </a:r>
            <a:endParaRPr lang="en-US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C9FC7414-AEA8-9B4C-B9BC-0859EB73A7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19421" y="87187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295EBA9-1A04-B44C-9363-9C2B43A990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2636" y="0"/>
            <a:ext cx="1979364" cy="320257"/>
          </a:xfrm>
          <a:solidFill>
            <a:schemeClr val="accent6"/>
          </a:solidFill>
        </p:spPr>
        <p:txBody>
          <a:bodyPr wrap="square" tIns="90000" bIns="90000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/>
              <a:t>Click to insert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0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D11DC703-45CF-7445-9615-019B1B114F3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1353800" y="6530546"/>
            <a:ext cx="838200" cy="327454"/>
          </a:xfrm>
          <a:solidFill>
            <a:srgbClr val="6AA84F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XX-XX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B4A2B4DA-2CE5-A741-AE2F-BCB9E84870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19421" y="87187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B37F995-7970-DC43-9BCB-4AC1C47269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892884"/>
            <a:ext cx="10212636" cy="596511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0F87EE4-A9D3-1E49-B743-9C5E8B4C54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12636" y="0"/>
            <a:ext cx="1979364" cy="320257"/>
          </a:xfrm>
          <a:solidFill>
            <a:schemeClr val="accent6"/>
          </a:solidFill>
        </p:spPr>
        <p:txBody>
          <a:bodyPr wrap="square" tIns="90000" bIns="90000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/>
              <a:t>Click to insert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0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0185B-A0A2-5845-8CF9-691F60F2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E758F-4CFC-E84A-86C1-7EB1AC590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E6E50-71FA-4541-8FA1-94DDC9A0E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 Symbol" panose="020B0502040204020203" pitchFamily="34" charset="0"/>
              </a:defRPr>
            </a:lvl1pPr>
          </a:lstStyle>
          <a:p>
            <a:fld id="{72237F8B-9C5C-6E42-9A92-52F1619167E6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14F76-8EBD-1E4D-82BC-536BD8530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 Symbol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CADBD-7CC4-7B44-B4CF-072167262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 Symbol" panose="020B0502040204020203" pitchFamily="34" charset="0"/>
              </a:defRPr>
            </a:lvl1pPr>
          </a:lstStyle>
          <a:p>
            <a:fld id="{E12C9F53-2A72-4042-A758-E9BEDC8917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2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1" r:id="rId3"/>
    <p:sldLayoutId id="2147483661" r:id="rId4"/>
    <p:sldLayoutId id="2147483657" r:id="rId5"/>
    <p:sldLayoutId id="2147483650" r:id="rId6"/>
    <p:sldLayoutId id="2147483658" r:id="rId7"/>
    <p:sldLayoutId id="2147483654" r:id="rId8"/>
    <p:sldLayoutId id="2147483655" r:id="rId9"/>
    <p:sldLayoutId id="2147483662" r:id="rId10"/>
    <p:sldLayoutId id="2147483660" r:id="rId11"/>
    <p:sldLayoutId id="2147483659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ymbol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Symbol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Symbol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Symbol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Symbol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Symbol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56985AD-2D8B-41B3-BC37-78C89E744658}" type="datetimeFigureOut">
              <a:rPr lang="en-AU" smtClean="0"/>
              <a:t>12/9/22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C9A39C44-DB05-4CB7-8096-F419D17C3D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83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9227CD2-C5CA-554F-AA15-46B9B039A1AE}"/>
              </a:ext>
            </a:extLst>
          </p:cNvPr>
          <p:cNvSpPr/>
          <p:nvPr/>
        </p:nvSpPr>
        <p:spPr>
          <a:xfrm>
            <a:off x="1260437" y="757940"/>
            <a:ext cx="9671125" cy="1247887"/>
          </a:xfrm>
          <a:prstGeom prst="round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7C5EC-1BEC-FE42-80D6-AD4AB758C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>
                <a:latin typeface="Segoe UI Symbol"/>
                <a:ea typeface="Segoe UI Symbol"/>
                <a:cs typeface="Arial"/>
              </a:rPr>
              <a:t>Year 2, Write to Learn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73F5C0-C0B0-4A9B-A266-AFBCE6DB6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50925"/>
            <a:ext cx="9144000" cy="2387600"/>
          </a:xfrm>
        </p:spPr>
        <p:txBody>
          <a:bodyPr/>
          <a:lstStyle/>
          <a:p>
            <a:r>
              <a:rPr lang="en-AU">
                <a:solidFill>
                  <a:schemeClr val="bg1"/>
                </a:solidFill>
                <a:latin typeface="Segoe UI Symbol"/>
                <a:ea typeface="Segoe UI Symbol"/>
                <a:cs typeface="Arial"/>
              </a:rPr>
              <a:t>Story Grammar</a:t>
            </a:r>
            <a:endParaRPr lang="en-AU">
              <a:solidFill>
                <a:schemeClr val="bg1"/>
              </a:solidFill>
              <a:ea typeface="Segoe UI Symbol"/>
            </a:endParaRPr>
          </a:p>
        </p:txBody>
      </p:sp>
      <p:pic>
        <p:nvPicPr>
          <p:cNvPr id="7" name="Picture 2" descr="Draw, Drawing, Hand, Human, Line Art, Pen, Pencil">
            <a:extLst>
              <a:ext uri="{FF2B5EF4-FFF2-40B4-BE49-F238E27FC236}">
                <a16:creationId xmlns:a16="http://schemas.microsoft.com/office/drawing/2014/main" id="{5E69BBD2-5D08-5F42-993D-EB73864CD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colorTemperature colorTemp="4414"/>
                    </a14:imgEffect>
                    <a14:imgEffect>
                      <a14:brightnessContrast bright="-4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12" y="2907699"/>
            <a:ext cx="2739197" cy="2541524"/>
          </a:xfrm>
          <a:prstGeom prst="rect">
            <a:avLst/>
          </a:prstGeom>
          <a:noFill/>
          <a:effectLst>
            <a:glow>
              <a:schemeClr val="accent1"/>
            </a:glow>
            <a:reflection stA="0" endPos="60000" dir="5400000" sy="-100000" algn="bl" rotWithShape="0"/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835E327-252E-364A-BBFF-3E2173175B73}"/>
              </a:ext>
            </a:extLst>
          </p:cNvPr>
          <p:cNvSpPr txBox="1">
            <a:spLocks/>
          </p:cNvSpPr>
          <p:nvPr/>
        </p:nvSpPr>
        <p:spPr>
          <a:xfrm>
            <a:off x="2726160" y="3314692"/>
            <a:ext cx="8543925" cy="20611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AU" sz="8800">
                <a:solidFill>
                  <a:srgbClr val="7030A0"/>
                </a:solidFill>
                <a:latin typeface="Yu Gothic UI Light"/>
                <a:ea typeface="Yu Gothic UI Light"/>
              </a:rPr>
              <a:t>w2L</a:t>
            </a:r>
            <a:br>
              <a:rPr lang="en-AU" sz="730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br>
              <a:rPr lang="en-AU" sz="270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endParaRPr lang="en-AU" i="1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E49D9-26E1-0D46-815E-1220C2B69DA1}"/>
              </a:ext>
            </a:extLst>
          </p:cNvPr>
          <p:cNvSpPr txBox="1"/>
          <p:nvPr/>
        </p:nvSpPr>
        <p:spPr>
          <a:xfrm>
            <a:off x="2726160" y="5145158"/>
            <a:ext cx="165495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b="1">
                <a:latin typeface="Yu Gothic Medium"/>
                <a:ea typeface="Yu Gothic Medium"/>
              </a:rPr>
              <a:t>Learn to </a:t>
            </a:r>
            <a:r>
              <a:rPr lang="en-AU" sz="1600" b="1">
                <a:solidFill>
                  <a:srgbClr val="7030A0"/>
                </a:solidFill>
                <a:latin typeface="Yu Gothic Medium"/>
                <a:ea typeface="Yu Gothic Medium"/>
              </a:rPr>
              <a:t>Write</a:t>
            </a:r>
            <a:r>
              <a:rPr lang="en-AU" sz="1600" b="1">
                <a:latin typeface="Yu Gothic Medium"/>
                <a:ea typeface="Yu Gothic Medium"/>
              </a:rPr>
              <a:t> </a:t>
            </a:r>
            <a:endParaRPr lang="en-AU" sz="1600">
              <a:latin typeface="Yu Gothic Medium"/>
              <a:ea typeface="Yu Gothic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DD3A0-B278-7946-95FB-F83E5B1E2AB3}"/>
              </a:ext>
            </a:extLst>
          </p:cNvPr>
          <p:cNvSpPr txBox="1"/>
          <p:nvPr/>
        </p:nvSpPr>
        <p:spPr>
          <a:xfrm>
            <a:off x="3553638" y="5536067"/>
            <a:ext cx="165495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b="1">
                <a:solidFill>
                  <a:srgbClr val="7030A0"/>
                </a:solidFill>
                <a:latin typeface="Yu Gothic Medium"/>
                <a:ea typeface="Yu Gothic Medium"/>
              </a:rPr>
              <a:t>Write</a:t>
            </a:r>
            <a:r>
              <a:rPr lang="en-AU" sz="1600" b="1">
                <a:latin typeface="Yu Gothic Medium"/>
                <a:ea typeface="Yu Gothic Medium"/>
              </a:rPr>
              <a:t> to Learn</a:t>
            </a:r>
            <a:endParaRPr lang="en-AU" sz="1600">
              <a:latin typeface="Yu Gothic Medium"/>
              <a:ea typeface="Yu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2407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2811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Model Left</a:t>
            </a:r>
          </a:p>
          <a:p>
            <a:r>
              <a:rPr lang="en-US" sz="1000">
                <a:latin typeface="Segoe UI Symbol" panose="020B0502040204020203" pitchFamily="34" charset="0"/>
              </a:rPr>
              <a:t>Read example</a:t>
            </a:r>
          </a:p>
          <a:p>
            <a:r>
              <a:rPr lang="en-US" sz="1000">
                <a:latin typeface="Segoe UI Symbol" panose="020B0502040204020203" pitchFamily="34" charset="0"/>
              </a:rPr>
              <a:t>Students complete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</a:rPr>
              <a:t>1-6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GUIDED PRACTICE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0D5A6E-1118-054A-BF8B-F3C3E568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 the Feeling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9FE493A0-4EEE-164C-A68F-E63049E19456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F947BCD-18EE-FC44-8A11-4CA595BF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36E03C2-EC34-694B-BCB3-CD979148D0FB}"/>
              </a:ext>
            </a:extLst>
          </p:cNvPr>
          <p:cNvSpPr txBox="1"/>
          <p:nvPr/>
        </p:nvSpPr>
        <p:spPr>
          <a:xfrm>
            <a:off x="916618" y="5659660"/>
            <a:ext cx="2835058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Segoe UI Symbol"/>
                <a:ea typeface="Segoe UI Symbol"/>
                <a:cs typeface="Arial"/>
              </a:rPr>
              <a:t>Feeling: </a:t>
            </a:r>
            <a:r>
              <a:rPr lang="en-US" sz="1600">
                <a:solidFill>
                  <a:schemeClr val="bg1"/>
                </a:solidFill>
                <a:latin typeface="Segoe UI Symbol"/>
                <a:ea typeface="+mn-lt"/>
                <a:cs typeface="+mn-lt"/>
              </a:rPr>
              <a:t>State Feeling</a:t>
            </a:r>
          </a:p>
          <a:p>
            <a:endParaRPr lang="en-US" sz="1600">
              <a:solidFill>
                <a:schemeClr val="bg1"/>
              </a:solidFill>
              <a:latin typeface="Segoe UI Symbol"/>
              <a:ea typeface="Segoe UI Symbol"/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100C83-EF54-4380-AEDE-2FBB2D3E3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877166"/>
              </p:ext>
            </p:extLst>
          </p:nvPr>
        </p:nvGraphicFramePr>
        <p:xfrm>
          <a:off x="245270" y="1294141"/>
          <a:ext cx="4503666" cy="3964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3666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72898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</a:rPr>
                        <a:t>4. Character(s):</a:t>
                      </a:r>
                      <a:endParaRPr lang="en-US" sz="2100"/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72898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</a:rPr>
                        <a:t>3. Setting:</a:t>
                      </a: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764097"/>
                  </a:ext>
                </a:extLst>
              </a:tr>
              <a:tr h="1286434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0" i="0" u="none" strike="noStrike" noProof="0">
                          <a:effectLst/>
                          <a:latin typeface="Arial"/>
                        </a:rPr>
                        <a:t>Lost from tour group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0" i="0" u="none" strike="noStrike" noProof="0">
                          <a:effectLst/>
                          <a:latin typeface="Arial"/>
                        </a:rPr>
                        <a:t>1. Problem: </a:t>
                      </a:r>
                      <a:r>
                        <a:rPr lang="en-AU" sz="2100" b="0" i="0" u="none" strike="noStrike" noProof="0">
                          <a:effectLst/>
                        </a:rPr>
                        <a:t>door slams, trapped in tomb in pyramid, hearing rattling of sarcophagus</a:t>
                      </a:r>
                      <a:endParaRPr lang="en-US" sz="2100" b="0" i="0" u="none" strike="noStrike" noProof="0">
                        <a:effectLst/>
                      </a:endParaRPr>
                    </a:p>
                    <a:p>
                      <a:pPr lvl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2100" b="1" i="0" u="none" strike="noStrike" noProof="0"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8147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100" b="1">
                          <a:effectLst/>
                        </a:rPr>
                        <a:t>2. Feeling:</a:t>
                      </a:r>
                      <a:r>
                        <a:rPr lang="en-AU" sz="2100" b="0" i="0" u="none" strike="noStrike" noProof="0">
                          <a:effectLst/>
                        </a:rPr>
                        <a:t>Terrified, little excitement</a:t>
                      </a:r>
                      <a:endParaRPr lang="en-US" sz="2100"/>
                    </a:p>
                    <a:p>
                      <a:pPr lvl="0">
                        <a:buNone/>
                      </a:pPr>
                      <a:endParaRPr lang="en-US" sz="21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</a:tbl>
          </a:graphicData>
        </a:graphic>
      </p:graphicFrame>
      <p:pic>
        <p:nvPicPr>
          <p:cNvPr id="5" name="Picture 5" descr="A picture containing outdoor, nature, mountain, hill&#10;&#10;Description automatically generated">
            <a:extLst>
              <a:ext uri="{FF2B5EF4-FFF2-40B4-BE49-F238E27FC236}">
                <a16:creationId xmlns:a16="http://schemas.microsoft.com/office/drawing/2014/main" id="{423BDDB0-B39C-ED15-FFB6-0B62BEB98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036" y="1715546"/>
            <a:ext cx="4824483" cy="29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1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Ask discussion question</a:t>
            </a:r>
          </a:p>
          <a:p>
            <a:r>
              <a:rPr lang="en-US" sz="1000">
                <a:latin typeface="Segoe UI Symbol" panose="020B0502040204020203" pitchFamily="34" charset="0"/>
              </a:rPr>
              <a:t>Briefly note examples of ways of adding detail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/>
                <a:ea typeface="Segoe UI Symbol"/>
                <a:cs typeface="Arial"/>
              </a:rPr>
              <a:t>1</a:t>
            </a:r>
            <a:r>
              <a:rPr lang="en-US">
                <a:latin typeface="Segoe UI Symbol"/>
                <a:ea typeface="Segoe UI Symbol"/>
                <a:cs typeface="Arial"/>
              </a:rPr>
              <a:t>-5</a:t>
            </a:r>
            <a:endParaRPr lang="en-US">
              <a:latin typeface="Segoe UI Symbol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EEB685-EF10-F64D-9ADD-BA291FEAC1E0}"/>
              </a:ext>
            </a:extLst>
          </p:cNvPr>
          <p:cNvSpPr/>
          <p:nvPr/>
        </p:nvSpPr>
        <p:spPr>
          <a:xfrm>
            <a:off x="274821" y="894170"/>
            <a:ext cx="890689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latin typeface="Segoe UI Symbol"/>
                <a:ea typeface="Segoe UI Symbol"/>
                <a:cs typeface="Calibri Light"/>
              </a:rPr>
              <a:t>Characters and Setting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6AC8FA-2CDE-7C49-8117-286326059FAC}"/>
              </a:ext>
            </a:extLst>
          </p:cNvPr>
          <p:cNvSpPr/>
          <p:nvPr/>
        </p:nvSpPr>
        <p:spPr>
          <a:xfrm>
            <a:off x="274821" y="1663149"/>
            <a:ext cx="11651568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>
                <a:latin typeface="Segoe UI Symbol"/>
                <a:ea typeface="+mn-lt"/>
                <a:cs typeface="+mn-lt"/>
              </a:rPr>
              <a:t>Story grammar is the necessary components that a fiction text needs to have to be a narrative. </a:t>
            </a:r>
            <a:endParaRPr lang="en-US" sz="2400">
              <a:latin typeface="Segoe UI Symbol"/>
              <a:ea typeface="Segoe UI Symbol"/>
            </a:endParaRPr>
          </a:p>
          <a:p>
            <a:endParaRPr lang="en-AU" sz="24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r>
              <a:rPr lang="en-AU" sz="2400">
                <a:latin typeface="Segoe UI Symbol" panose="020B0502040204020203" pitchFamily="34" charset="0"/>
                <a:ea typeface="Segoe UI Symbol" panose="020B0502040204020203" pitchFamily="34" charset="0"/>
                <a:cs typeface="Calibri Light"/>
              </a:rPr>
              <a:t>Today we are going to plan a narrative using the picture prompt below:</a:t>
            </a: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99DB6C9-F3EB-B842-9FE2-73E58C45C85A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B80E2-A7C8-AC4E-B155-1208DE35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7D88B9F-EAC3-4E98-8125-779E17678AFC}"/>
              </a:ext>
            </a:extLst>
          </p:cNvPr>
          <p:cNvSpPr txBox="1">
            <a:spLocks/>
          </p:cNvSpPr>
          <p:nvPr/>
        </p:nvSpPr>
        <p:spPr>
          <a:xfrm>
            <a:off x="2114721" y="36819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SKILL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14948-837E-45C0-8C52-ED15916E5300}"/>
              </a:ext>
            </a:extLst>
          </p:cNvPr>
          <p:cNvSpPr/>
          <p:nvPr/>
        </p:nvSpPr>
        <p:spPr>
          <a:xfrm>
            <a:off x="3455422" y="258702"/>
            <a:ext cx="3706211" cy="70788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Character and Setting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E4CF711-D6EF-4945-B9FE-A51A214E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81" y="126869"/>
            <a:ext cx="728307" cy="722763"/>
          </a:xfrm>
          <a:prstGeom prst="rect">
            <a:avLst/>
          </a:prstGeom>
        </p:spPr>
      </p:pic>
      <p:pic>
        <p:nvPicPr>
          <p:cNvPr id="14" name="Picture Placeholder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CD2F12-C00E-4136-988C-FC618C657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6475260" y="4237407"/>
            <a:ext cx="671833" cy="6718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822BEB-656B-4A26-8FBE-22F95B9A5F46}"/>
              </a:ext>
            </a:extLst>
          </p:cNvPr>
          <p:cNvSpPr/>
          <p:nvPr/>
        </p:nvSpPr>
        <p:spPr>
          <a:xfrm>
            <a:off x="7041379" y="3207849"/>
            <a:ext cx="5695214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1">
                <a:latin typeface="Segoe UI Symbol"/>
                <a:ea typeface="+mn-lt"/>
                <a:cs typeface="+mn-lt"/>
              </a:rPr>
              <a:t>Turn and Talk:</a:t>
            </a:r>
          </a:p>
          <a:p>
            <a:endParaRPr lang="en-AU" sz="2400">
              <a:latin typeface="Segoe UI Symbol"/>
              <a:ea typeface="+mn-lt"/>
              <a:cs typeface="+mn-lt"/>
            </a:endParaRPr>
          </a:p>
          <a:p>
            <a:r>
              <a:rPr lang="en-AU" sz="2400">
                <a:latin typeface="Arial"/>
                <a:ea typeface="Segoe UI Symbol"/>
                <a:cs typeface="Arial"/>
              </a:rPr>
              <a:t>Who? </a:t>
            </a:r>
            <a:endParaRPr lang="en-AU" sz="2400">
              <a:latin typeface="Arial"/>
              <a:ea typeface="Segoe UI Symbol" panose="020B0502040204020203" pitchFamily="34" charset="0"/>
              <a:cs typeface="Arial"/>
            </a:endParaRPr>
          </a:p>
          <a:p>
            <a:r>
              <a:rPr lang="en-AU" sz="2400">
                <a:latin typeface="Arial"/>
                <a:ea typeface="Segoe UI Symbol"/>
                <a:cs typeface="Arial"/>
              </a:rPr>
              <a:t>What? </a:t>
            </a:r>
            <a:endParaRPr lang="en-AU" sz="2400">
              <a:ea typeface="+mn-lt"/>
              <a:cs typeface="+mn-lt"/>
            </a:endParaRPr>
          </a:p>
          <a:p>
            <a:r>
              <a:rPr lang="en-AU" sz="2400">
                <a:latin typeface="Arial"/>
                <a:ea typeface="Segoe UI Symbol"/>
                <a:cs typeface="Arial"/>
              </a:rPr>
              <a:t>Where?</a:t>
            </a:r>
          </a:p>
          <a:p>
            <a:r>
              <a:rPr lang="en-AU" sz="2400">
                <a:latin typeface="Arial"/>
                <a:ea typeface="Segoe UI Symbol"/>
                <a:cs typeface="Arial"/>
              </a:rPr>
              <a:t>When?</a:t>
            </a:r>
          </a:p>
          <a:p>
            <a:r>
              <a:rPr lang="en-AU" sz="2400">
                <a:latin typeface="Arial"/>
                <a:ea typeface="Segoe UI Symbol"/>
                <a:cs typeface="Arial"/>
              </a:rPr>
              <a:t>Why?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A69A9D5-DB10-0FA1-9F48-7F34F9AB4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206" y="3527093"/>
            <a:ext cx="4824483" cy="29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9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2811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Model Left</a:t>
            </a:r>
          </a:p>
          <a:p>
            <a:r>
              <a:rPr lang="en-US" sz="1000">
                <a:latin typeface="Segoe UI Symbol" panose="020B0502040204020203" pitchFamily="34" charset="0"/>
              </a:rPr>
              <a:t>Read example</a:t>
            </a:r>
          </a:p>
          <a:p>
            <a:r>
              <a:rPr lang="en-US" sz="1000">
                <a:latin typeface="Segoe UI Symbol" panose="020B0502040204020203" pitchFamily="34" charset="0"/>
              </a:rPr>
              <a:t>Students complete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</a:rPr>
              <a:t>1-6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GUIDED PRACTICE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0D5A6E-1118-054A-BF8B-F3C3E568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 the Characters and Setting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9FE493A0-4EEE-164C-A68F-E63049E19456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F947BCD-18EE-FC44-8A11-4CA595BF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36E03C2-EC34-694B-BCB3-CD979148D0FB}"/>
              </a:ext>
            </a:extLst>
          </p:cNvPr>
          <p:cNvSpPr txBox="1"/>
          <p:nvPr/>
        </p:nvSpPr>
        <p:spPr>
          <a:xfrm>
            <a:off x="8090920" y="5774679"/>
            <a:ext cx="2835058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Segoe UI Symbol"/>
                <a:ea typeface="Segoe UI Symbol"/>
                <a:cs typeface="Arial"/>
              </a:rPr>
              <a:t>Characters </a:t>
            </a:r>
            <a:r>
              <a:rPr lang="en-US" sz="1600">
                <a:solidFill>
                  <a:schemeClr val="bg1"/>
                </a:solidFill>
                <a:latin typeface="Segoe UI Symbol"/>
                <a:ea typeface="+mn-lt"/>
                <a:cs typeface="+mn-lt"/>
              </a:rPr>
              <a:t>State character and setting.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100C83-EF54-4380-AEDE-2FBB2D3E3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56368"/>
              </p:ext>
            </p:extLst>
          </p:nvPr>
        </p:nvGraphicFramePr>
        <p:xfrm>
          <a:off x="245270" y="1294141"/>
          <a:ext cx="4503666" cy="4991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3666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728981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</a:rPr>
                        <a:t>4. Character(s): </a:t>
                      </a: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Two kids- adventurous, curious, risk-takers, naughty/cheeky, Year 2</a:t>
                      </a:r>
                      <a:endParaRPr lang="en-US" sz="2100" b="0" i="0" u="none" strike="noStrike" noProof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tour guide, fellow students and teacher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72898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</a:rPr>
                        <a:t>3. Setting: </a:t>
                      </a: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</a:rPr>
                        <a:t>One scorching hot afternoon at the Pyramids of Giza.</a:t>
                      </a: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764097"/>
                  </a:ext>
                </a:extLst>
              </a:tr>
              <a:tr h="1753849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0" i="0" u="none" strike="noStrike" noProof="0">
                          <a:effectLst/>
                          <a:latin typeface="Arial"/>
                        </a:rPr>
                        <a:t>Lost from tour group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0" i="0" u="none" strike="noStrike" noProof="0">
                          <a:effectLst/>
                          <a:latin typeface="Arial"/>
                        </a:rPr>
                        <a:t>1. Problem:</a:t>
                      </a:r>
                      <a:r>
                        <a:rPr lang="en-US" sz="2100" b="1" i="0" u="none" strike="noStrike" noProof="0">
                          <a:effectLst/>
                          <a:latin typeface="Arial"/>
                        </a:rPr>
                        <a:t> </a:t>
                      </a:r>
                      <a:r>
                        <a:rPr lang="en-AU" sz="2100" b="0" i="0" u="none" strike="noStrike" noProof="0">
                          <a:effectLst/>
                        </a:rPr>
                        <a:t>door slams, trapped in tomb in pyramid, hearing rattling of sarcophagus</a:t>
                      </a:r>
                      <a:endParaRPr lang="en-US" sz="2100" b="0" i="0" u="none" strike="noStrike" noProof="0">
                        <a:effectLst/>
                      </a:endParaRPr>
                    </a:p>
                    <a:p>
                      <a:pPr lvl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2100" b="1" i="0" u="none" strike="noStrike" noProof="0"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8147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100">
                          <a:effectLst/>
                        </a:rPr>
                        <a:t>2. Feeling: </a:t>
                      </a:r>
                      <a:r>
                        <a:rPr lang="en-AU" sz="2100" b="0" i="0" u="none" strike="noStrike" noProof="0">
                          <a:effectLst/>
                          <a:latin typeface="Arial"/>
                        </a:rPr>
                        <a:t>Terrified, little excitement</a:t>
                      </a:r>
                      <a:r>
                        <a:rPr lang="en-US" sz="2100" b="0" i="0" u="none" strike="noStrike" noProof="0">
                          <a:effectLst/>
                          <a:latin typeface="Arial"/>
                        </a:rPr>
                        <a:t> </a:t>
                      </a:r>
                      <a:endParaRPr lang="en-US" sz="2100"/>
                    </a:p>
                    <a:p>
                      <a:pPr lvl="0">
                        <a:buNone/>
                      </a:pPr>
                      <a:endParaRPr lang="en-US" sz="21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</a:tbl>
          </a:graphicData>
        </a:graphic>
      </p:graphicFrame>
      <p:pic>
        <p:nvPicPr>
          <p:cNvPr id="5" name="Picture 5" descr="A picture containing outdoor, nature, mountain, hill&#10;&#10;Description automatically generated">
            <a:extLst>
              <a:ext uri="{FF2B5EF4-FFF2-40B4-BE49-F238E27FC236}">
                <a16:creationId xmlns:a16="http://schemas.microsoft.com/office/drawing/2014/main" id="{423BDDB0-B39C-ED15-FFB6-0B62BEB98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036" y="1715546"/>
            <a:ext cx="4824483" cy="29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6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05DE80-613E-4AD8-85C9-1876DDD23577}"/>
              </a:ext>
            </a:extLst>
          </p:cNvPr>
          <p:cNvSpPr txBox="1"/>
          <p:nvPr/>
        </p:nvSpPr>
        <p:spPr>
          <a:xfrm>
            <a:off x="6899737" y="5086964"/>
            <a:ext cx="4013200" cy="1538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STEPS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 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/>
              <a:ea typeface="Segoe UI Symbol"/>
              <a:cs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>
                <a:solidFill>
                  <a:srgbClr val="FFFFFF"/>
                </a:solidFill>
                <a:latin typeface="Segoe UI"/>
                <a:ea typeface="+mn-lt"/>
                <a:cs typeface="Arial" panose="020B0604020202020204"/>
              </a:rPr>
              <a:t>1. Re-read your plan and check.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 Symbol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2. Your</a:t>
            </a:r>
            <a:r>
              <a:rPr lang="en-US" sz="1600">
                <a:solidFill>
                  <a:srgbClr val="FFFFFF"/>
                </a:solidFill>
                <a:latin typeface="Segoe UI"/>
                <a:ea typeface="+mn-lt"/>
                <a:cs typeface="Arial" panose="020B0604020202020204"/>
              </a:rPr>
              <a:t> story has character(s), setting, problem and character feeling.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. You have enough detail </a:t>
            </a:r>
            <a:r>
              <a:rPr lang="en-US" sz="1600">
                <a:solidFill>
                  <a:srgbClr val="FFFFFF"/>
                </a:solidFill>
                <a:latin typeface="Segoe UI"/>
                <a:ea typeface="+mn-lt"/>
                <a:cs typeface="Arial" panose="020B0604020202020204"/>
              </a:rPr>
              <a:t>in each section to continue planning your narrative.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lt"/>
              <a:cs typeface="Arial" panose="020B0604020202020204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609B30F-1B80-43E5-917E-3B140948236D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GUIDED PRACTICE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69FBFFA-D884-4B18-85D8-E6B911EA5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845EC3-0258-4B3C-9ABA-E2C5F5EF782A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Check Your Plan</a:t>
            </a:r>
            <a:endParaRPr lang="en-US"/>
          </a:p>
        </p:txBody>
      </p:sp>
      <p:sp>
        <p:nvSpPr>
          <p:cNvPr id="2" name="AutoShape 2" descr="Regulatory Red Stop Sign Aluminium for Traffic Control 600x600mm | Seton  Australia">
            <a:extLst>
              <a:ext uri="{FF2B5EF4-FFF2-40B4-BE49-F238E27FC236}">
                <a16:creationId xmlns:a16="http://schemas.microsoft.com/office/drawing/2014/main" id="{079A17AE-D521-42C9-878E-6D2C6C51F1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Regulatory Red Stop Sign Aluminium for Traffic Control 600x600mm | Seton  Australia">
            <a:extLst>
              <a:ext uri="{FF2B5EF4-FFF2-40B4-BE49-F238E27FC236}">
                <a16:creationId xmlns:a16="http://schemas.microsoft.com/office/drawing/2014/main" id="{A0C6AFF1-0480-41FB-91EC-FA24D0DBD4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22320" y="4500033"/>
            <a:ext cx="209597" cy="2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Stop Sign (regulatory) | Buy Now | Discount Safety Signs Australia">
            <a:extLst>
              <a:ext uri="{FF2B5EF4-FFF2-40B4-BE49-F238E27FC236}">
                <a16:creationId xmlns:a16="http://schemas.microsoft.com/office/drawing/2014/main" id="{0E8ECB79-8E54-46C4-8299-59EC6086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476" y="1050120"/>
            <a:ext cx="3027722" cy="40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083B1-8497-4E64-AA00-AA0E56FE2EAC}"/>
              </a:ext>
            </a:extLst>
          </p:cNvPr>
          <p:cNvSpPr txBox="1"/>
          <p:nvPr/>
        </p:nvSpPr>
        <p:spPr>
          <a:xfrm>
            <a:off x="2523662" y="1001594"/>
            <a:ext cx="7449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/>
              <a:t>Stop and check your plan makes sense.</a:t>
            </a:r>
            <a:endParaRPr lang="en-US" sz="320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C7DEDE5-8E83-486B-AEFB-D394832228E3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</a:rPr>
              <a:t>1-10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88CD3E-7516-897C-0F28-268F901F4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559671"/>
              </p:ext>
            </p:extLst>
          </p:nvPr>
        </p:nvGraphicFramePr>
        <p:xfrm>
          <a:off x="1079500" y="1625600"/>
          <a:ext cx="4503666" cy="5197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3666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1597102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</a:rPr>
                        <a:t>4. Character(s): </a:t>
                      </a:r>
                      <a:r>
                        <a:rPr lang="en-AU" sz="2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Two kids- adventurous, curious, risk-takers, naughty/cheeky, Year 2</a:t>
                      </a:r>
                      <a:endParaRPr lang="en-US" sz="2100" b="0" i="0" u="none" strike="noStrike" noProof="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tour guide, fellow students and teacher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6743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</a:rPr>
                        <a:t>3. Setting: </a:t>
                      </a:r>
                      <a:r>
                        <a:rPr lang="en-US" sz="2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One scorching hot afternoon at the Pyramids of Giza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764097"/>
                  </a:ext>
                </a:extLst>
              </a:tr>
              <a:tr h="16325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0" i="0" u="none" strike="noStrike" noProof="0" dirty="0">
                          <a:effectLst/>
                          <a:latin typeface="Arial"/>
                        </a:rPr>
                        <a:t>Lost from tour group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0" i="0" u="none" strike="noStrike" noProof="0" dirty="0">
                          <a:effectLst/>
                          <a:latin typeface="Arial"/>
                        </a:rPr>
                        <a:t>1. Problem:</a:t>
                      </a:r>
                      <a:r>
                        <a:rPr lang="en-US" sz="2100" b="1" i="0" u="none" strike="noStrike" noProof="0" dirty="0">
                          <a:effectLst/>
                          <a:latin typeface="Arial"/>
                        </a:rPr>
                        <a:t> </a:t>
                      </a:r>
                      <a:r>
                        <a:rPr lang="en-AU" sz="2100" b="0" i="0" u="none" strike="noStrike" noProof="0" dirty="0">
                          <a:effectLst/>
                        </a:rPr>
                        <a:t>door slams, trapped in tomb in pyramid, hearing rattling of sarcophagus</a:t>
                      </a:r>
                      <a:endParaRPr lang="en-US" sz="2100" b="0" i="0" u="none" strike="noStrike" noProof="0" dirty="0">
                        <a:effectLst/>
                      </a:endParaRPr>
                    </a:p>
                    <a:p>
                      <a:pPr lvl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2100" b="1" i="0" u="none" strike="noStrike" noProof="0" dirty="0"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7630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100" dirty="0">
                          <a:effectLst/>
                        </a:rPr>
                        <a:t>2. Feeling: </a:t>
                      </a:r>
                      <a:r>
                        <a:rPr lang="en-AU" sz="2100" b="0" i="0" u="none" strike="noStrike" noProof="0" dirty="0">
                          <a:effectLst/>
                          <a:latin typeface="Arial"/>
                        </a:rPr>
                        <a:t>Terrified, little excitement</a:t>
                      </a:r>
                      <a:r>
                        <a:rPr lang="en-US" sz="2100" b="0" i="0" u="none" strike="noStrike" noProof="0" dirty="0">
                          <a:effectLst/>
                          <a:latin typeface="Arial"/>
                        </a:rPr>
                        <a:t> </a:t>
                      </a:r>
                      <a:endParaRPr lang="en-US" sz="2100" dirty="0"/>
                    </a:p>
                    <a:p>
                      <a:pPr lvl="0">
                        <a:buNone/>
                      </a:pPr>
                      <a:endParaRPr lang="en-US" sz="21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69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Ask discussion question</a:t>
            </a:r>
          </a:p>
          <a:p>
            <a:r>
              <a:rPr lang="en-US" sz="1000">
                <a:latin typeface="Segoe UI Symbol" panose="020B0502040204020203" pitchFamily="34" charset="0"/>
              </a:rPr>
              <a:t>Briefly note examples of ways of adding detail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/>
                <a:ea typeface="Segoe UI Symbol"/>
                <a:cs typeface="Arial"/>
              </a:rPr>
              <a:t>1</a:t>
            </a:r>
            <a:r>
              <a:rPr lang="en-US">
                <a:latin typeface="Segoe UI Symbol"/>
                <a:ea typeface="Segoe UI Symbol"/>
                <a:cs typeface="Arial"/>
              </a:rPr>
              <a:t>-5</a:t>
            </a:r>
            <a:endParaRPr lang="en-US">
              <a:latin typeface="Segoe UI Symbol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EEB685-EF10-F64D-9ADD-BA291FEAC1E0}"/>
              </a:ext>
            </a:extLst>
          </p:cNvPr>
          <p:cNvSpPr/>
          <p:nvPr/>
        </p:nvSpPr>
        <p:spPr>
          <a:xfrm>
            <a:off x="274821" y="894170"/>
            <a:ext cx="890689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latin typeface="Segoe UI Symbol"/>
                <a:ea typeface="Segoe UI Symbol"/>
                <a:cs typeface="Calibri Light"/>
              </a:rPr>
              <a:t>Attempt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6AC8FA-2CDE-7C49-8117-286326059FAC}"/>
              </a:ext>
            </a:extLst>
          </p:cNvPr>
          <p:cNvSpPr/>
          <p:nvPr/>
        </p:nvSpPr>
        <p:spPr>
          <a:xfrm>
            <a:off x="274821" y="1663149"/>
            <a:ext cx="11651568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>
                <a:latin typeface="Segoe UI Symbol"/>
                <a:ea typeface="Segoe UI Symbol"/>
                <a:cs typeface="Arial"/>
              </a:rPr>
              <a:t>What will the characters do to fix the problem?</a:t>
            </a:r>
          </a:p>
          <a:p>
            <a:endParaRPr lang="en-AU" sz="24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99DB6C9-F3EB-B842-9FE2-73E58C45C85A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B80E2-A7C8-AC4E-B155-1208DE35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7D88B9F-EAC3-4E98-8125-779E17678AFC}"/>
              </a:ext>
            </a:extLst>
          </p:cNvPr>
          <p:cNvSpPr txBox="1">
            <a:spLocks/>
          </p:cNvSpPr>
          <p:nvPr/>
        </p:nvSpPr>
        <p:spPr>
          <a:xfrm>
            <a:off x="2114721" y="36819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SKILL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14948-837E-45C0-8C52-ED15916E5300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Attempt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E4CF711-D6EF-4945-B9FE-A51A214E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81" y="126869"/>
            <a:ext cx="728307" cy="722763"/>
          </a:xfrm>
          <a:prstGeom prst="rect">
            <a:avLst/>
          </a:prstGeom>
        </p:spPr>
      </p:pic>
      <p:pic>
        <p:nvPicPr>
          <p:cNvPr id="14" name="Picture Placeholder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CD2F12-C00E-4136-988C-FC618C657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6475260" y="4237407"/>
            <a:ext cx="671833" cy="6718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822BEB-656B-4A26-8FBE-22F95B9A5F46}"/>
              </a:ext>
            </a:extLst>
          </p:cNvPr>
          <p:cNvSpPr/>
          <p:nvPr/>
        </p:nvSpPr>
        <p:spPr>
          <a:xfrm>
            <a:off x="7041379" y="3207849"/>
            <a:ext cx="5695214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1">
                <a:latin typeface="Segoe UI Symbol"/>
                <a:ea typeface="+mn-lt"/>
                <a:cs typeface="+mn-lt"/>
              </a:rPr>
              <a:t>Turn and Talk:</a:t>
            </a:r>
          </a:p>
          <a:p>
            <a:endParaRPr lang="en-AU" sz="2400">
              <a:latin typeface="Segoe UI Symbol"/>
              <a:ea typeface="+mn-lt"/>
              <a:cs typeface="+mn-lt"/>
            </a:endParaRPr>
          </a:p>
          <a:p>
            <a:r>
              <a:rPr lang="en-AU" sz="2400">
                <a:latin typeface="Arial"/>
                <a:ea typeface="Segoe UI Symbol"/>
                <a:cs typeface="Arial"/>
              </a:rPr>
              <a:t>What are they going to do to fix the problem?</a:t>
            </a:r>
            <a:endParaRPr lang="en-AU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A69A9D5-DB10-0FA1-9F48-7F34F9AB4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206" y="3069893"/>
            <a:ext cx="4824483" cy="29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2811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Model Left</a:t>
            </a:r>
          </a:p>
          <a:p>
            <a:r>
              <a:rPr lang="en-US" sz="1000">
                <a:latin typeface="Segoe UI Symbol" panose="020B0502040204020203" pitchFamily="34" charset="0"/>
              </a:rPr>
              <a:t>Read example</a:t>
            </a:r>
          </a:p>
          <a:p>
            <a:r>
              <a:rPr lang="en-US" sz="1000">
                <a:latin typeface="Segoe UI Symbol" panose="020B0502040204020203" pitchFamily="34" charset="0"/>
              </a:rPr>
              <a:t>Students complete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</a:rPr>
              <a:t>1-11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GUIDED PRACTICE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0D5A6E-1118-054A-BF8B-F3C3E568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 the Attempt</a:t>
            </a:r>
            <a:endParaRPr lang="en-US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9FE493A0-4EEE-164C-A68F-E63049E19456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F947BCD-18EE-FC44-8A11-4CA595BF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4D4007D-7DE9-49F2-BC45-20C89F1BB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496756"/>
              </p:ext>
            </p:extLst>
          </p:nvPr>
        </p:nvGraphicFramePr>
        <p:xfrm>
          <a:off x="302779" y="1495424"/>
          <a:ext cx="4517416" cy="4269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416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584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6. Plan</a:t>
                      </a: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58415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5. Attempt</a:t>
                      </a:r>
                      <a:r>
                        <a:rPr lang="en-US" sz="2000" b="0" i="0" u="none" strike="noStrike" noProof="0">
                          <a:effectLst/>
                        </a:rPr>
                        <a:t> the students feel the walls looking for a loose brick to escape out of the tomb and push as hard as they can.  </a:t>
                      </a:r>
                    </a:p>
                    <a:p>
                      <a:pPr lvl="0">
                        <a:buNone/>
                      </a:pPr>
                      <a:endParaRPr lang="en-US" sz="2000" b="1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764097"/>
                  </a:ext>
                </a:extLst>
              </a:tr>
              <a:tr h="69192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effectLst/>
                          <a:latin typeface="Segoe UI"/>
                        </a:rPr>
                        <a:t>7. Consequence:  </a:t>
                      </a:r>
                    </a:p>
                    <a:p>
                      <a:pPr lvl="0">
                        <a:buNone/>
                      </a:pPr>
                      <a:endParaRPr lang="en-AU" sz="2000" b="0" i="0" u="none" strike="noStrike" noProof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6676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effectLst/>
                          <a:latin typeface="Segoe UI"/>
                        </a:rPr>
                        <a:t>8. Ending: </a:t>
                      </a:r>
                      <a:endParaRPr lang="en-AU" sz="2000" b="0" i="0" u="none" strike="noStrike" noProof="0">
                        <a:effectLst/>
                        <a:latin typeface="Segoe UI"/>
                      </a:endParaRPr>
                    </a:p>
                    <a:p>
                      <a:pPr lvl="0">
                        <a:buNone/>
                      </a:pPr>
                      <a:endParaRPr lang="en-US" sz="2000" b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  <a:tr h="6676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effectLst/>
                          <a:latin typeface="Segoe UI"/>
                        </a:rPr>
                        <a:t>9. Ending Feeling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144262"/>
                  </a:ext>
                </a:extLst>
              </a:tr>
            </a:tbl>
          </a:graphicData>
        </a:graphic>
      </p:graphicFrame>
      <p:pic>
        <p:nvPicPr>
          <p:cNvPr id="4" name="Picture 5" descr="A picture containing outdoor, mountain, ruin, hill&#10;&#10;Description automatically generated">
            <a:extLst>
              <a:ext uri="{FF2B5EF4-FFF2-40B4-BE49-F238E27FC236}">
                <a16:creationId xmlns:a16="http://schemas.microsoft.com/office/drawing/2014/main" id="{80DF4272-9095-33FC-5703-796C1F5E2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206" y="1774493"/>
            <a:ext cx="4824483" cy="29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41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Ask discussion question</a:t>
            </a:r>
          </a:p>
          <a:p>
            <a:r>
              <a:rPr lang="en-US" sz="1000">
                <a:latin typeface="Segoe UI Symbol" panose="020B0502040204020203" pitchFamily="34" charset="0"/>
              </a:rPr>
              <a:t>Briefly note examples of ways of adding detail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/>
                <a:ea typeface="Segoe UI Symbol"/>
                <a:cs typeface="Arial"/>
              </a:rPr>
              <a:t>1</a:t>
            </a:r>
            <a:r>
              <a:rPr lang="en-US">
                <a:latin typeface="Segoe UI Symbol"/>
                <a:ea typeface="Segoe UI Symbol"/>
                <a:cs typeface="Arial"/>
              </a:rPr>
              <a:t>-5</a:t>
            </a:r>
            <a:endParaRPr lang="en-US">
              <a:latin typeface="Segoe UI Symbol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EEB685-EF10-F64D-9ADD-BA291FEAC1E0}"/>
              </a:ext>
            </a:extLst>
          </p:cNvPr>
          <p:cNvSpPr/>
          <p:nvPr/>
        </p:nvSpPr>
        <p:spPr>
          <a:xfrm>
            <a:off x="274821" y="894170"/>
            <a:ext cx="890689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latin typeface="Segoe UI Symbol"/>
                <a:ea typeface="Segoe UI Symbol"/>
                <a:cs typeface="Calibri Light"/>
              </a:rPr>
              <a:t>Plan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6AC8FA-2CDE-7C49-8117-286326059FAC}"/>
              </a:ext>
            </a:extLst>
          </p:cNvPr>
          <p:cNvSpPr/>
          <p:nvPr/>
        </p:nvSpPr>
        <p:spPr>
          <a:xfrm>
            <a:off x="274821" y="1663149"/>
            <a:ext cx="11651568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AU" sz="2400">
              <a:latin typeface="Segoe UI Symbol"/>
              <a:ea typeface="Segoe UI Symbol"/>
              <a:cs typeface="Arial"/>
            </a:endParaRPr>
          </a:p>
          <a:p>
            <a:endParaRPr lang="en-AU" sz="24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99DB6C9-F3EB-B842-9FE2-73E58C45C85A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B80E2-A7C8-AC4E-B155-1208DE35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7D88B9F-EAC3-4E98-8125-779E17678AFC}"/>
              </a:ext>
            </a:extLst>
          </p:cNvPr>
          <p:cNvSpPr txBox="1">
            <a:spLocks/>
          </p:cNvSpPr>
          <p:nvPr/>
        </p:nvSpPr>
        <p:spPr>
          <a:xfrm>
            <a:off x="2114721" y="36819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SKILL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14948-837E-45C0-8C52-ED15916E5300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Plan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E4CF711-D6EF-4945-B9FE-A51A214E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81" y="126869"/>
            <a:ext cx="728307" cy="722763"/>
          </a:xfrm>
          <a:prstGeom prst="rect">
            <a:avLst/>
          </a:prstGeom>
        </p:spPr>
      </p:pic>
      <p:pic>
        <p:nvPicPr>
          <p:cNvPr id="14" name="Picture Placeholder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CD2F12-C00E-4136-988C-FC618C657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6475260" y="4237407"/>
            <a:ext cx="671833" cy="6718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822BEB-656B-4A26-8FBE-22F95B9A5F46}"/>
              </a:ext>
            </a:extLst>
          </p:cNvPr>
          <p:cNvSpPr/>
          <p:nvPr/>
        </p:nvSpPr>
        <p:spPr>
          <a:xfrm>
            <a:off x="7041379" y="3207849"/>
            <a:ext cx="4976347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1">
                <a:latin typeface="Segoe UI Symbol"/>
                <a:ea typeface="+mn-lt"/>
                <a:cs typeface="+mn-lt"/>
              </a:rPr>
              <a:t>Turn and Talk:</a:t>
            </a:r>
          </a:p>
          <a:p>
            <a:endParaRPr lang="en-AU" sz="2400">
              <a:latin typeface="Segoe UI Symbol"/>
              <a:ea typeface="+mn-lt"/>
              <a:cs typeface="+mn-lt"/>
            </a:endParaRPr>
          </a:p>
          <a:p>
            <a:endParaRPr lang="en-AU" sz="2400">
              <a:ea typeface="Segoe UI Symbol"/>
              <a:cs typeface="Arial"/>
            </a:endParaRPr>
          </a:p>
          <a:p>
            <a:r>
              <a:rPr lang="en-AU" sz="2400">
                <a:ea typeface="Segoe UI Symbol"/>
                <a:cs typeface="Arial"/>
              </a:rPr>
              <a:t>What would the characters think and talk about to plan their attempt?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A69A9D5-DB10-0FA1-9F48-7F34F9AB4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206" y="3069893"/>
            <a:ext cx="4824483" cy="2999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6491A7-BED4-F23B-E729-78BE2F886A04}"/>
              </a:ext>
            </a:extLst>
          </p:cNvPr>
          <p:cNvSpPr/>
          <p:nvPr/>
        </p:nvSpPr>
        <p:spPr>
          <a:xfrm>
            <a:off x="427221" y="1815549"/>
            <a:ext cx="11651568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>
                <a:latin typeface="Segoe UI Symbol"/>
                <a:ea typeface="Segoe UI Symbol"/>
                <a:cs typeface="Arial"/>
              </a:rPr>
              <a:t>How will the characters solve the problem? </a:t>
            </a:r>
          </a:p>
          <a:p>
            <a:endParaRPr lang="en-AU" sz="24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97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2811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Model Left</a:t>
            </a:r>
          </a:p>
          <a:p>
            <a:r>
              <a:rPr lang="en-US" sz="1000">
                <a:latin typeface="Segoe UI Symbol" panose="020B0502040204020203" pitchFamily="34" charset="0"/>
              </a:rPr>
              <a:t>Read example</a:t>
            </a:r>
          </a:p>
          <a:p>
            <a:r>
              <a:rPr lang="en-US" sz="1000">
                <a:latin typeface="Segoe UI Symbol" panose="020B0502040204020203" pitchFamily="34" charset="0"/>
              </a:rPr>
              <a:t>Students complete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</a:rPr>
              <a:t>1-11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GUIDED PRACTICE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0D5A6E-1118-054A-BF8B-F3C3E568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Plan</a:t>
            </a:r>
            <a:endParaRPr lang="en-US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9FE493A0-4EEE-164C-A68F-E63049E19456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F947BCD-18EE-FC44-8A11-4CA595BF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4D4007D-7DE9-49F2-BC45-20C89F1BB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862402"/>
              </p:ext>
            </p:extLst>
          </p:nvPr>
        </p:nvGraphicFramePr>
        <p:xfrm>
          <a:off x="302779" y="1495424"/>
          <a:ext cx="4517416" cy="5071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416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58415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 6. Plan: </a:t>
                      </a:r>
                      <a:r>
                        <a:rPr lang="en-AU" sz="2100" b="0" i="0" u="none" strike="noStrike" noProof="0">
                          <a:effectLst/>
                        </a:rPr>
                        <a:t> </a:t>
                      </a: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Scream for help- no one will hear</a:t>
                      </a:r>
                      <a:endParaRPr lang="en-US" sz="21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Push door? Too heavy</a:t>
                      </a:r>
                      <a:endParaRPr lang="en-US" sz="21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Let's search for a loose brick using hands to feel around in the dark.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58415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5. Attempt: </a:t>
                      </a:r>
                      <a:r>
                        <a:rPr lang="en-US" sz="2000" b="0" i="0" u="none" strike="noStrike" noProof="0">
                          <a:effectLst/>
                          <a:latin typeface="Arial"/>
                        </a:rPr>
                        <a:t>the students feel the walls looking for a loose brick to escape out of the tomb </a:t>
                      </a:r>
                      <a:r>
                        <a:rPr lang="en-US" sz="2000" b="0" i="0" u="none" strike="noStrike" noProof="0">
                          <a:effectLst/>
                        </a:rPr>
                        <a:t>and push as hard as they can</a:t>
                      </a:r>
                      <a:r>
                        <a:rPr lang="en-US" sz="2000" b="0" i="0" u="none" strike="noStrike" noProof="0">
                          <a:effectLst/>
                          <a:latin typeface="Arial"/>
                        </a:rPr>
                        <a:t>.</a:t>
                      </a:r>
                      <a:endParaRPr lang="en-AU" sz="2000" b="0" i="0" u="none" strike="noStrike" noProof="0">
                        <a:effectLst/>
                        <a:latin typeface="Segoe UI"/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764097"/>
                  </a:ext>
                </a:extLst>
              </a:tr>
              <a:tr h="69192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effectLst/>
                          <a:latin typeface="Segoe UI"/>
                        </a:rPr>
                        <a:t>7. Consequence:  </a:t>
                      </a:r>
                    </a:p>
                    <a:p>
                      <a:pPr lvl="0">
                        <a:buNone/>
                      </a:pPr>
                      <a:endParaRPr lang="en-AU" sz="2000" b="0" i="0" u="none" strike="noStrike" noProof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6676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effectLst/>
                          <a:latin typeface="Segoe UI"/>
                        </a:rPr>
                        <a:t>8. Ending: </a:t>
                      </a:r>
                      <a:endParaRPr lang="en-AU" sz="2000" b="0" i="0" u="none" strike="noStrike" noProof="0">
                        <a:effectLst/>
                        <a:latin typeface="Segoe UI"/>
                      </a:endParaRPr>
                    </a:p>
                    <a:p>
                      <a:pPr lvl="0">
                        <a:buNone/>
                      </a:pPr>
                      <a:endParaRPr lang="en-US" sz="2000" b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  <a:tr h="6676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effectLst/>
                          <a:latin typeface="Segoe UI"/>
                        </a:rPr>
                        <a:t>9. Ending Feeling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144262"/>
                  </a:ext>
                </a:extLst>
              </a:tr>
            </a:tbl>
          </a:graphicData>
        </a:graphic>
      </p:graphicFrame>
      <p:pic>
        <p:nvPicPr>
          <p:cNvPr id="4" name="Picture 5" descr="A picture containing outdoor, mountain, ruin, hill&#10;&#10;Description automatically generated">
            <a:extLst>
              <a:ext uri="{FF2B5EF4-FFF2-40B4-BE49-F238E27FC236}">
                <a16:creationId xmlns:a16="http://schemas.microsoft.com/office/drawing/2014/main" id="{80DF4272-9095-33FC-5703-796C1F5E2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206" y="1774493"/>
            <a:ext cx="4824483" cy="29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91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Ask discussion question</a:t>
            </a:r>
          </a:p>
          <a:p>
            <a:r>
              <a:rPr lang="en-US" sz="1000">
                <a:latin typeface="Segoe UI Symbol" panose="020B0502040204020203" pitchFamily="34" charset="0"/>
              </a:rPr>
              <a:t>Briefly note examples of ways of adding detail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/>
                <a:ea typeface="Segoe UI Symbol"/>
                <a:cs typeface="Arial"/>
              </a:rPr>
              <a:t>1</a:t>
            </a:r>
            <a:r>
              <a:rPr lang="en-US">
                <a:latin typeface="Segoe UI Symbol"/>
                <a:ea typeface="Segoe UI Symbol"/>
                <a:cs typeface="Arial"/>
              </a:rPr>
              <a:t>-5</a:t>
            </a:r>
            <a:endParaRPr lang="en-US">
              <a:latin typeface="Segoe UI Symbol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EEB685-EF10-F64D-9ADD-BA291FEAC1E0}"/>
              </a:ext>
            </a:extLst>
          </p:cNvPr>
          <p:cNvSpPr/>
          <p:nvPr/>
        </p:nvSpPr>
        <p:spPr>
          <a:xfrm>
            <a:off x="274821" y="894170"/>
            <a:ext cx="890689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latin typeface="Segoe UI Symbol"/>
                <a:ea typeface="Segoe UI Symbol"/>
                <a:cs typeface="Calibri Light"/>
              </a:rPr>
              <a:t>Consequence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6AC8FA-2CDE-7C49-8117-286326059FAC}"/>
              </a:ext>
            </a:extLst>
          </p:cNvPr>
          <p:cNvSpPr/>
          <p:nvPr/>
        </p:nvSpPr>
        <p:spPr>
          <a:xfrm>
            <a:off x="274821" y="1663149"/>
            <a:ext cx="11651568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AU" sz="2400">
              <a:latin typeface="Segoe UI Symbol"/>
              <a:ea typeface="Segoe UI Symbol"/>
              <a:cs typeface="Arial"/>
            </a:endParaRPr>
          </a:p>
          <a:p>
            <a:endParaRPr lang="en-AU" sz="24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99DB6C9-F3EB-B842-9FE2-73E58C45C85A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B80E2-A7C8-AC4E-B155-1208DE35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7D88B9F-EAC3-4E98-8125-779E17678AFC}"/>
              </a:ext>
            </a:extLst>
          </p:cNvPr>
          <p:cNvSpPr txBox="1">
            <a:spLocks/>
          </p:cNvSpPr>
          <p:nvPr/>
        </p:nvSpPr>
        <p:spPr>
          <a:xfrm>
            <a:off x="2114721" y="36819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SKILL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14948-837E-45C0-8C52-ED15916E5300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Consequence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E4CF711-D6EF-4945-B9FE-A51A214E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81" y="126869"/>
            <a:ext cx="728307" cy="722763"/>
          </a:xfrm>
          <a:prstGeom prst="rect">
            <a:avLst/>
          </a:prstGeom>
        </p:spPr>
      </p:pic>
      <p:pic>
        <p:nvPicPr>
          <p:cNvPr id="14" name="Picture Placeholder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CD2F12-C00E-4136-988C-FC618C657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6475260" y="4237407"/>
            <a:ext cx="671833" cy="6718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822BEB-656B-4A26-8FBE-22F95B9A5F46}"/>
              </a:ext>
            </a:extLst>
          </p:cNvPr>
          <p:cNvSpPr/>
          <p:nvPr/>
        </p:nvSpPr>
        <p:spPr>
          <a:xfrm>
            <a:off x="7041379" y="3207849"/>
            <a:ext cx="5695214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1">
                <a:latin typeface="Segoe UI Symbol"/>
                <a:ea typeface="+mn-lt"/>
                <a:cs typeface="+mn-lt"/>
              </a:rPr>
              <a:t>Turn and Talk:</a:t>
            </a:r>
          </a:p>
          <a:p>
            <a:endParaRPr lang="en-AU" sz="2400">
              <a:latin typeface="Segoe UI Symbol"/>
              <a:ea typeface="+mn-lt"/>
              <a:cs typeface="+mn-lt"/>
            </a:endParaRPr>
          </a:p>
          <a:p>
            <a:r>
              <a:rPr lang="en-AU" sz="2400">
                <a:latin typeface="Arial"/>
                <a:ea typeface="Segoe UI Symbol"/>
                <a:cs typeface="Arial"/>
              </a:rPr>
              <a:t>How did the attempt work?</a:t>
            </a:r>
            <a:endParaRPr lang="en-AU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A69A9D5-DB10-0FA1-9F48-7F34F9AB4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206" y="3069893"/>
            <a:ext cx="4824483" cy="2999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67FA17-5710-4E11-98EA-FD33521E8490}"/>
              </a:ext>
            </a:extLst>
          </p:cNvPr>
          <p:cNvSpPr/>
          <p:nvPr/>
        </p:nvSpPr>
        <p:spPr>
          <a:xfrm>
            <a:off x="427221" y="1815549"/>
            <a:ext cx="11651568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>
                <a:latin typeface="Segoe UI Symbol"/>
                <a:ea typeface="Segoe UI Symbol"/>
                <a:cs typeface="Arial"/>
              </a:rPr>
              <a:t>What is the result of the plan/attempt working? </a:t>
            </a:r>
          </a:p>
          <a:p>
            <a:endParaRPr lang="en-AU" sz="24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44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2811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Model Left</a:t>
            </a:r>
          </a:p>
          <a:p>
            <a:r>
              <a:rPr lang="en-US" sz="1000">
                <a:latin typeface="Segoe UI Symbol" panose="020B0502040204020203" pitchFamily="34" charset="0"/>
              </a:rPr>
              <a:t>Read example</a:t>
            </a:r>
          </a:p>
          <a:p>
            <a:r>
              <a:rPr lang="en-US" sz="1000">
                <a:latin typeface="Segoe UI Symbol" panose="020B0502040204020203" pitchFamily="34" charset="0"/>
              </a:rPr>
              <a:t>Students complete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</a:rPr>
              <a:t>1-11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GUIDED PRACTICE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0D5A6E-1118-054A-BF8B-F3C3E568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Consequence</a:t>
            </a:r>
            <a:endParaRPr lang="en-US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9FE493A0-4EEE-164C-A68F-E63049E19456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F947BCD-18EE-FC44-8A11-4CA595BF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4D4007D-7DE9-49F2-BC45-20C89F1BB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275044"/>
              </p:ext>
            </p:extLst>
          </p:nvPr>
        </p:nvGraphicFramePr>
        <p:xfrm>
          <a:off x="302779" y="1495424"/>
          <a:ext cx="4517416" cy="505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416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58415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6. Plan: </a:t>
                      </a: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 Scream for help- noon</a:t>
                      </a:r>
                      <a:endParaRPr lang="en-US" sz="21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Push door? Too heavy</a:t>
                      </a:r>
                      <a:endParaRPr lang="en-US" sz="21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Let's search for a loose brick using hands to feel around in the dark.</a:t>
                      </a:r>
                      <a:endParaRPr lang="en-US" sz="2100" b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58415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5. Attempt: </a:t>
                      </a:r>
                      <a:r>
                        <a:rPr lang="en-US" sz="2000" b="0" i="0" u="none" strike="noStrike" noProof="0">
                          <a:effectLst/>
                          <a:latin typeface="Arial"/>
                        </a:rPr>
                        <a:t>the students feel the walls looking for a loose brick to escape out of the tomb </a:t>
                      </a:r>
                      <a:r>
                        <a:rPr lang="en-US" sz="2000" b="0" i="0" u="none" strike="noStrike" noProof="0">
                          <a:effectLst/>
                        </a:rPr>
                        <a:t>and push as hard as they can</a:t>
                      </a:r>
                      <a:r>
                        <a:rPr lang="en-US" sz="2000" b="0" i="0" u="none" strike="noStrike" noProof="0">
                          <a:effectLst/>
                          <a:latin typeface="Arial"/>
                        </a:rPr>
                        <a:t>.</a:t>
                      </a:r>
                      <a:endParaRPr lang="en-AU" sz="2000" b="0" i="0" u="none" strike="noStrike" noProof="0">
                        <a:effectLst/>
                        <a:latin typeface="Segoe UI"/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764097"/>
                  </a:ext>
                </a:extLst>
              </a:tr>
              <a:tr h="69192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>
                          <a:effectLst/>
                          <a:latin typeface="Segoe UI"/>
                        </a:rPr>
                        <a:t>7. Consequence: </a:t>
                      </a:r>
                      <a:r>
                        <a:rPr lang="en-AU" sz="2000" b="0" i="0" u="none" strike="noStrike" noProof="0">
                          <a:effectLst/>
                        </a:rPr>
                        <a:t>squeeze/crawl through gap into the corridor.</a:t>
                      </a:r>
                      <a:endParaRPr lang="en-US" sz="2000" b="1" i="0" u="none" strike="noStrike" noProof="0">
                        <a:effectLst/>
                        <a:latin typeface="Segoe UI"/>
                      </a:endParaRPr>
                    </a:p>
                    <a:p>
                      <a:pPr lvl="0">
                        <a:buNone/>
                      </a:pPr>
                      <a:endParaRPr lang="en-AU" sz="2000" b="0" i="0" u="none" strike="noStrike" noProof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6676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effectLst/>
                          <a:latin typeface="Segoe UI"/>
                        </a:rPr>
                        <a:t>8. Ending: </a:t>
                      </a:r>
                      <a:endParaRPr lang="en-AU" sz="2000" b="0" i="0" u="none" strike="noStrike" noProof="0">
                        <a:effectLst/>
                        <a:latin typeface="Segoe UI"/>
                      </a:endParaRPr>
                    </a:p>
                    <a:p>
                      <a:pPr lvl="0">
                        <a:buNone/>
                      </a:pPr>
                      <a:endParaRPr lang="en-US" sz="2000" b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  <a:tr h="6676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effectLst/>
                          <a:latin typeface="Segoe UI"/>
                        </a:rPr>
                        <a:t>9. Ending Feeling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144262"/>
                  </a:ext>
                </a:extLst>
              </a:tr>
            </a:tbl>
          </a:graphicData>
        </a:graphic>
      </p:graphicFrame>
      <p:pic>
        <p:nvPicPr>
          <p:cNvPr id="4" name="Picture 5" descr="A picture containing outdoor, mountain, ruin, hill&#10;&#10;Description automatically generated">
            <a:extLst>
              <a:ext uri="{FF2B5EF4-FFF2-40B4-BE49-F238E27FC236}">
                <a16:creationId xmlns:a16="http://schemas.microsoft.com/office/drawing/2014/main" id="{80DF4272-9095-33FC-5703-796C1F5E2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206" y="1774493"/>
            <a:ext cx="4824483" cy="29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8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21E76-989F-5E4B-AB44-3F038CF3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06" y="3117773"/>
            <a:ext cx="10515600" cy="812178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 Symbol"/>
                <a:ea typeface="Segoe UI Symbol"/>
              </a:rPr>
              <a:t>Story Grammar</a:t>
            </a:r>
            <a:br>
              <a:rPr lang="en-US">
                <a:latin typeface="Segoe UI Symbol"/>
                <a:ea typeface="Segoe UI Symbol"/>
              </a:rPr>
            </a:br>
            <a:r>
              <a:rPr lang="en-US">
                <a:latin typeface="Segoe UI Symbol"/>
                <a:ea typeface="Segoe UI Symbol"/>
              </a:rPr>
              <a:t>Planning</a:t>
            </a:r>
            <a:endParaRPr lang="en-US">
              <a:ea typeface="Segoe UI Symbo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413BF-8C48-B443-99CA-BA86ED485A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2931" y="2657112"/>
            <a:ext cx="3028950" cy="1987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ymbol"/>
                <a:ea typeface="Segoe UI Symbol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420798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Ask discussion question</a:t>
            </a:r>
          </a:p>
          <a:p>
            <a:r>
              <a:rPr lang="en-US" sz="1000">
                <a:latin typeface="Segoe UI Symbol" panose="020B0502040204020203" pitchFamily="34" charset="0"/>
              </a:rPr>
              <a:t>Briefly note examples of ways of adding detail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/>
                <a:ea typeface="Segoe UI Symbol"/>
                <a:cs typeface="Arial"/>
              </a:rPr>
              <a:t>1</a:t>
            </a:r>
            <a:r>
              <a:rPr lang="en-US">
                <a:latin typeface="Segoe UI Symbol"/>
                <a:ea typeface="Segoe UI Symbol"/>
                <a:cs typeface="Arial"/>
              </a:rPr>
              <a:t>-5</a:t>
            </a:r>
            <a:endParaRPr lang="en-US">
              <a:latin typeface="Segoe UI Symbol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EEB685-EF10-F64D-9ADD-BA291FEAC1E0}"/>
              </a:ext>
            </a:extLst>
          </p:cNvPr>
          <p:cNvSpPr/>
          <p:nvPr/>
        </p:nvSpPr>
        <p:spPr>
          <a:xfrm>
            <a:off x="274821" y="894170"/>
            <a:ext cx="890689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latin typeface="Segoe UI Symbol"/>
                <a:ea typeface="Segoe UI Symbol"/>
                <a:cs typeface="Calibri Light"/>
              </a:rPr>
              <a:t>Ending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6AC8FA-2CDE-7C49-8117-286326059FAC}"/>
              </a:ext>
            </a:extLst>
          </p:cNvPr>
          <p:cNvSpPr/>
          <p:nvPr/>
        </p:nvSpPr>
        <p:spPr>
          <a:xfrm>
            <a:off x="274821" y="1663149"/>
            <a:ext cx="11651568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AU" sz="2400">
              <a:latin typeface="Segoe UI Symbol"/>
              <a:ea typeface="Segoe UI Symbol"/>
              <a:cs typeface="Arial"/>
            </a:endParaRPr>
          </a:p>
          <a:p>
            <a:endParaRPr lang="en-AU" sz="24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99DB6C9-F3EB-B842-9FE2-73E58C45C85A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B80E2-A7C8-AC4E-B155-1208DE35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7D88B9F-EAC3-4E98-8125-779E17678AFC}"/>
              </a:ext>
            </a:extLst>
          </p:cNvPr>
          <p:cNvSpPr txBox="1">
            <a:spLocks/>
          </p:cNvSpPr>
          <p:nvPr/>
        </p:nvSpPr>
        <p:spPr>
          <a:xfrm>
            <a:off x="2114721" y="36819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SKILL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14948-837E-45C0-8C52-ED15916E5300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Ending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E4CF711-D6EF-4945-B9FE-A51A214E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81" y="126869"/>
            <a:ext cx="728307" cy="722763"/>
          </a:xfrm>
          <a:prstGeom prst="rect">
            <a:avLst/>
          </a:prstGeom>
        </p:spPr>
      </p:pic>
      <p:pic>
        <p:nvPicPr>
          <p:cNvPr id="14" name="Picture Placeholder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CD2F12-C00E-4136-988C-FC618C657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6475260" y="4237407"/>
            <a:ext cx="671833" cy="6718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822BEB-656B-4A26-8FBE-22F95B9A5F46}"/>
              </a:ext>
            </a:extLst>
          </p:cNvPr>
          <p:cNvSpPr/>
          <p:nvPr/>
        </p:nvSpPr>
        <p:spPr>
          <a:xfrm>
            <a:off x="7308079" y="3447472"/>
            <a:ext cx="4473139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1">
                <a:latin typeface="Segoe UI Symbol"/>
                <a:ea typeface="+mn-lt"/>
                <a:cs typeface="+mn-lt"/>
              </a:rPr>
              <a:t>Turn and Talk:</a:t>
            </a:r>
          </a:p>
          <a:p>
            <a:endParaRPr lang="en-AU" sz="2400">
              <a:latin typeface="Segoe UI Symbol"/>
              <a:ea typeface="+mn-lt"/>
              <a:cs typeface="+mn-lt"/>
            </a:endParaRPr>
          </a:p>
          <a:p>
            <a:r>
              <a:rPr lang="en-AU" sz="2400">
                <a:ea typeface="Segoe UI Symbol"/>
                <a:cs typeface="Arial"/>
              </a:rPr>
              <a:t>What happened after the consequence? 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A69A9D5-DB10-0FA1-9F48-7F34F9AB4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206" y="3069893"/>
            <a:ext cx="4824483" cy="2999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3D84B6-F7F9-049C-0057-7E8B2DBF6EE5}"/>
              </a:ext>
            </a:extLst>
          </p:cNvPr>
          <p:cNvSpPr/>
          <p:nvPr/>
        </p:nvSpPr>
        <p:spPr>
          <a:xfrm>
            <a:off x="427221" y="1815549"/>
            <a:ext cx="11651568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dirty="0">
                <a:latin typeface="Segoe UI Symbol"/>
                <a:ea typeface="Segoe UI Symbol"/>
                <a:cs typeface="Arial"/>
              </a:rPr>
              <a:t>How does your story end? </a:t>
            </a:r>
          </a:p>
          <a:p>
            <a:endParaRPr lang="en-AU" sz="2400" dirty="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 dirty="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 dirty="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 dirty="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 dirty="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 dirty="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181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2811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Model Left</a:t>
            </a:r>
          </a:p>
          <a:p>
            <a:r>
              <a:rPr lang="en-US" sz="1000">
                <a:latin typeface="Segoe UI Symbol" panose="020B0502040204020203" pitchFamily="34" charset="0"/>
              </a:rPr>
              <a:t>Read example</a:t>
            </a:r>
          </a:p>
          <a:p>
            <a:r>
              <a:rPr lang="en-US" sz="1000">
                <a:latin typeface="Segoe UI Symbol" panose="020B0502040204020203" pitchFamily="34" charset="0"/>
              </a:rPr>
              <a:t>Students complete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</a:rPr>
              <a:t>1-11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GUIDED PRACTICE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0D5A6E-1118-054A-BF8B-F3C3E568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Ending</a:t>
            </a:r>
            <a:endParaRPr lang="en-US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9FE493A0-4EEE-164C-A68F-E63049E19456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F947BCD-18EE-FC44-8A11-4CA595BF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4D4007D-7DE9-49F2-BC45-20C89F1BB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251989"/>
              </p:ext>
            </p:extLst>
          </p:nvPr>
        </p:nvGraphicFramePr>
        <p:xfrm>
          <a:off x="252812" y="1145654"/>
          <a:ext cx="4517416" cy="5651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416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58415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6. Plan: </a:t>
                      </a: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Scream for help- noon</a:t>
                      </a:r>
                      <a:endParaRPr lang="en-US" sz="2100" b="1" i="0" u="none" strike="noStrike" noProof="0"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Push door? Too heavy</a:t>
                      </a:r>
                      <a:endParaRPr lang="en-US" sz="2100" b="1" i="0" u="none" strike="noStrike" noProof="0"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Let's search for a loose brick using hands to feel around in the dark.</a:t>
                      </a:r>
                      <a:endParaRPr lang="en-US"/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58415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5. Attempt: </a:t>
                      </a:r>
                      <a:r>
                        <a:rPr lang="en-US" sz="2000" b="0" i="0" u="none" strike="noStrike" noProof="0">
                          <a:effectLst/>
                          <a:latin typeface="Arial"/>
                        </a:rPr>
                        <a:t>the students feel the walls looking for a loose brick to escape out of the tomb </a:t>
                      </a:r>
                      <a:r>
                        <a:rPr lang="en-US" sz="2000" b="0" i="0" u="none" strike="noStrike" noProof="0">
                          <a:effectLst/>
                        </a:rPr>
                        <a:t>and push as hard as they can</a:t>
                      </a:r>
                      <a:r>
                        <a:rPr lang="en-US" sz="2000" b="0" i="0" u="none" strike="noStrike" noProof="0">
                          <a:effectLst/>
                          <a:latin typeface="Arial"/>
                        </a:rPr>
                        <a:t>.</a:t>
                      </a:r>
                      <a:endParaRPr lang="en-AU" sz="2000" b="0" i="0" u="none" strike="noStrike" noProof="0">
                        <a:effectLst/>
                        <a:latin typeface="Segoe UI"/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764097"/>
                  </a:ext>
                </a:extLst>
              </a:tr>
              <a:tr h="69192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effectLst/>
                          <a:latin typeface="Segoe UI"/>
                        </a:rPr>
                        <a:t>7. Consequence: </a:t>
                      </a:r>
                      <a:r>
                        <a:rPr lang="en-AU" sz="2000" b="0" i="0" u="none" strike="noStrike" noProof="0">
                          <a:effectLst/>
                        </a:rPr>
                        <a:t>squeeze/crawl through gap into the corridor.</a:t>
                      </a:r>
                      <a:endParaRPr lang="en-US" sz="2000" b="0" i="0" u="none" strike="noStrike" noProof="0">
                        <a:effectLst/>
                        <a:latin typeface="Segoe UI"/>
                      </a:endParaRPr>
                    </a:p>
                    <a:p>
                      <a:pPr lvl="0">
                        <a:buNone/>
                      </a:pPr>
                      <a:endParaRPr lang="en-AU" sz="2000" b="0" i="0" u="none" strike="noStrike" noProof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6676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>
                          <a:effectLst/>
                          <a:latin typeface="Segoe UI"/>
                        </a:rPr>
                        <a:t>8. Ending: </a:t>
                      </a:r>
                      <a:r>
                        <a:rPr lang="en-AU" sz="2000" b="0" i="0" u="none" strike="noStrike" noProof="0">
                          <a:effectLst/>
                        </a:rPr>
                        <a:t>characters locate their tour group and sneakily re-join the group</a:t>
                      </a:r>
                      <a:endParaRPr lang="en-AU" sz="2000" b="1" i="0" u="none" strike="noStrike" noProof="0">
                        <a:effectLst/>
                        <a:latin typeface="Segoe UI"/>
                      </a:endParaRP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  <a:tr h="6676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effectLst/>
                          <a:latin typeface="Segoe UI"/>
                        </a:rPr>
                        <a:t>9. Ending Feeling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144262"/>
                  </a:ext>
                </a:extLst>
              </a:tr>
            </a:tbl>
          </a:graphicData>
        </a:graphic>
      </p:graphicFrame>
      <p:pic>
        <p:nvPicPr>
          <p:cNvPr id="4" name="Picture 5" descr="A picture containing outdoor, mountain, ruin, hill&#10;&#10;Description automatically generated">
            <a:extLst>
              <a:ext uri="{FF2B5EF4-FFF2-40B4-BE49-F238E27FC236}">
                <a16:creationId xmlns:a16="http://schemas.microsoft.com/office/drawing/2014/main" id="{80DF4272-9095-33FC-5703-796C1F5E2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206" y="1774493"/>
            <a:ext cx="4824483" cy="29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54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Ask discussion question</a:t>
            </a:r>
          </a:p>
          <a:p>
            <a:r>
              <a:rPr lang="en-US" sz="1000">
                <a:latin typeface="Segoe UI Symbol" panose="020B0502040204020203" pitchFamily="34" charset="0"/>
              </a:rPr>
              <a:t>Briefly note examples of ways of adding detail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/>
                <a:ea typeface="Segoe UI Symbol"/>
                <a:cs typeface="Arial"/>
              </a:rPr>
              <a:t>1</a:t>
            </a:r>
            <a:r>
              <a:rPr lang="en-US">
                <a:latin typeface="Segoe UI Symbol"/>
                <a:ea typeface="Segoe UI Symbol"/>
                <a:cs typeface="Arial"/>
              </a:rPr>
              <a:t>-5</a:t>
            </a:r>
            <a:endParaRPr lang="en-US">
              <a:latin typeface="Segoe UI Symbol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EEB685-EF10-F64D-9ADD-BA291FEAC1E0}"/>
              </a:ext>
            </a:extLst>
          </p:cNvPr>
          <p:cNvSpPr/>
          <p:nvPr/>
        </p:nvSpPr>
        <p:spPr>
          <a:xfrm>
            <a:off x="274821" y="894170"/>
            <a:ext cx="890689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latin typeface="Segoe UI Symbol"/>
                <a:ea typeface="Segoe UI Symbol"/>
                <a:cs typeface="Calibri Light"/>
              </a:rPr>
              <a:t>End Feeling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6AC8FA-2CDE-7C49-8117-286326059FAC}"/>
              </a:ext>
            </a:extLst>
          </p:cNvPr>
          <p:cNvSpPr/>
          <p:nvPr/>
        </p:nvSpPr>
        <p:spPr>
          <a:xfrm>
            <a:off x="274821" y="1663149"/>
            <a:ext cx="11651568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AU" sz="2400">
              <a:latin typeface="Segoe UI Symbol"/>
              <a:ea typeface="Segoe UI Symbol"/>
              <a:cs typeface="Arial"/>
            </a:endParaRPr>
          </a:p>
          <a:p>
            <a:endParaRPr lang="en-AU" sz="24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99DB6C9-F3EB-B842-9FE2-73E58C45C85A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B80E2-A7C8-AC4E-B155-1208DE35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7D88B9F-EAC3-4E98-8125-779E17678AFC}"/>
              </a:ext>
            </a:extLst>
          </p:cNvPr>
          <p:cNvSpPr txBox="1">
            <a:spLocks/>
          </p:cNvSpPr>
          <p:nvPr/>
        </p:nvSpPr>
        <p:spPr>
          <a:xfrm>
            <a:off x="2114721" y="36819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SKILL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14948-837E-45C0-8C52-ED15916E5300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End Feeling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E4CF711-D6EF-4945-B9FE-A51A214E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81" y="126869"/>
            <a:ext cx="728307" cy="722763"/>
          </a:xfrm>
          <a:prstGeom prst="rect">
            <a:avLst/>
          </a:prstGeom>
        </p:spPr>
      </p:pic>
      <p:pic>
        <p:nvPicPr>
          <p:cNvPr id="14" name="Picture Placeholder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CD2F12-C00E-4136-988C-FC618C657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6475260" y="4237407"/>
            <a:ext cx="671833" cy="6718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822BEB-656B-4A26-8FBE-22F95B9A5F46}"/>
              </a:ext>
            </a:extLst>
          </p:cNvPr>
          <p:cNvSpPr/>
          <p:nvPr/>
        </p:nvSpPr>
        <p:spPr>
          <a:xfrm>
            <a:off x="7041379" y="3207849"/>
            <a:ext cx="4343743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1">
                <a:latin typeface="Segoe UI Symbol"/>
                <a:ea typeface="+mn-lt"/>
                <a:cs typeface="+mn-lt"/>
              </a:rPr>
              <a:t>Turn and Talk:</a:t>
            </a:r>
          </a:p>
          <a:p>
            <a:endParaRPr lang="en-AU" sz="2400">
              <a:latin typeface="Segoe UI Symbol"/>
              <a:ea typeface="+mn-lt"/>
              <a:cs typeface="+mn-lt"/>
            </a:endParaRPr>
          </a:p>
          <a:p>
            <a:r>
              <a:rPr lang="en-AU" sz="2400">
                <a:ea typeface="Segoe UI Symbol"/>
                <a:cs typeface="Arial"/>
              </a:rPr>
              <a:t>How did the characters feel at the end of the story?</a:t>
            </a:r>
          </a:p>
          <a:p>
            <a:r>
              <a:rPr lang="en-AU" sz="2400">
                <a:ea typeface="Segoe UI Symbol"/>
                <a:cs typeface="Arial"/>
              </a:rPr>
              <a:t>Clue: think about how we described them in the setting.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A69A9D5-DB10-0FA1-9F48-7F34F9AB4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206" y="3069893"/>
            <a:ext cx="4824483" cy="2999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0A4AE5-C790-921C-8556-5EB9643E0535}"/>
              </a:ext>
            </a:extLst>
          </p:cNvPr>
          <p:cNvSpPr/>
          <p:nvPr/>
        </p:nvSpPr>
        <p:spPr>
          <a:xfrm>
            <a:off x="427221" y="1815549"/>
            <a:ext cx="11651568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>
                <a:latin typeface="Segoe UI Symbol"/>
                <a:ea typeface="Segoe UI Symbol"/>
                <a:cs typeface="Arial"/>
              </a:rPr>
              <a:t>How do the characters feel at the end of the story? </a:t>
            </a:r>
          </a:p>
          <a:p>
            <a:endParaRPr lang="en-AU" sz="24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011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2811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Model Left</a:t>
            </a:r>
          </a:p>
          <a:p>
            <a:r>
              <a:rPr lang="en-US" sz="1000">
                <a:latin typeface="Segoe UI Symbol" panose="020B0502040204020203" pitchFamily="34" charset="0"/>
              </a:rPr>
              <a:t>Read example</a:t>
            </a:r>
          </a:p>
          <a:p>
            <a:r>
              <a:rPr lang="en-US" sz="1000">
                <a:latin typeface="Segoe UI Symbol" panose="020B0502040204020203" pitchFamily="34" charset="0"/>
              </a:rPr>
              <a:t>Students complete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</a:rPr>
              <a:t>1-11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GUIDED PRACTICE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0D5A6E-1118-054A-BF8B-F3C3E568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End Feeling</a:t>
            </a:r>
            <a:endParaRPr lang="en-US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9FE493A0-4EEE-164C-A68F-E63049E19456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F947BCD-18EE-FC44-8A11-4CA595BF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pic>
        <p:nvPicPr>
          <p:cNvPr id="4" name="Picture 5" descr="A picture containing outdoor, mountain, ruin, hill&#10;&#10;Description automatically generated">
            <a:extLst>
              <a:ext uri="{FF2B5EF4-FFF2-40B4-BE49-F238E27FC236}">
                <a16:creationId xmlns:a16="http://schemas.microsoft.com/office/drawing/2014/main" id="{80DF4272-9095-33FC-5703-796C1F5E2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772" y="2277700"/>
            <a:ext cx="4824483" cy="299966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499AB7-97CC-6295-CC04-A6E2FB645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750561"/>
              </p:ext>
            </p:extLst>
          </p:nvPr>
        </p:nvGraphicFramePr>
        <p:xfrm>
          <a:off x="209680" y="858107"/>
          <a:ext cx="6377610" cy="5914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7610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141148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6. Plan: </a:t>
                      </a: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Scream for help- noon</a:t>
                      </a:r>
                      <a:endParaRPr lang="en-US" sz="2100" b="1" i="0" u="none" strike="noStrike" noProof="0"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Push door? Too heavy</a:t>
                      </a:r>
                      <a:endParaRPr lang="en-US" sz="2100" b="1" i="0" u="none" strike="noStrike" noProof="0"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21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Let's search for a loose brick using hands to feel around in the dark.</a:t>
                      </a:r>
                      <a:endParaRPr lang="en-US"/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11291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5. Attempt: </a:t>
                      </a:r>
                      <a:r>
                        <a:rPr lang="en-US" sz="2000" b="0" i="0" u="none" strike="noStrike" noProof="0" dirty="0">
                          <a:effectLst/>
                          <a:latin typeface="Arial"/>
                        </a:rPr>
                        <a:t>the students feel the walls looking for a loose brick to escape out of the tomb </a:t>
                      </a:r>
                      <a:r>
                        <a:rPr lang="en-US" sz="2000" b="0" i="0" u="none" strike="noStrike" noProof="0" dirty="0">
                          <a:effectLst/>
                        </a:rPr>
                        <a:t>and push as hard as they can</a:t>
                      </a:r>
                      <a:r>
                        <a:rPr lang="en-US" sz="2000" b="0" i="0" u="none" strike="noStrike" noProof="0" dirty="0">
                          <a:effectLst/>
                          <a:latin typeface="Arial"/>
                        </a:rPr>
                        <a:t>.</a:t>
                      </a:r>
                      <a:endParaRPr lang="en-AU" sz="2000" b="0" i="0" u="none" strike="noStrike" noProof="0" dirty="0">
                        <a:effectLst/>
                        <a:latin typeface="Segoe UI"/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764097"/>
                  </a:ext>
                </a:extLst>
              </a:tr>
              <a:tr h="86571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effectLst/>
                          <a:latin typeface="Segoe UI"/>
                        </a:rPr>
                        <a:t>7. Consequence: </a:t>
                      </a:r>
                      <a:r>
                        <a:rPr lang="en-AU" sz="2000" b="0" i="0" u="none" strike="noStrike" noProof="0">
                          <a:effectLst/>
                        </a:rPr>
                        <a:t>squeeze/crawl through gap into the corridor.</a:t>
                      </a:r>
                      <a:endParaRPr lang="en-US" sz="2000" b="0" i="0" u="none" strike="noStrike" noProof="0">
                        <a:effectLst/>
                        <a:latin typeface="Segoe UI"/>
                      </a:endParaRPr>
                    </a:p>
                    <a:p>
                      <a:pPr lvl="0">
                        <a:buNone/>
                      </a:pPr>
                      <a:endParaRPr lang="en-AU" sz="2000" b="0" i="0" u="none" strike="noStrike" noProof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82806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effectLst/>
                          <a:latin typeface="Segoe UI"/>
                        </a:rPr>
                        <a:t>8. Ending:</a:t>
                      </a:r>
                      <a:r>
                        <a:rPr lang="en-US" sz="2000" b="1">
                          <a:effectLst/>
                          <a:latin typeface="Segoe UI"/>
                        </a:rPr>
                        <a:t> </a:t>
                      </a:r>
                      <a:r>
                        <a:rPr lang="en-AU" sz="2000" b="0" i="0" u="none" strike="noStrike" noProof="0">
                          <a:effectLst/>
                        </a:rPr>
                        <a:t>characters locate their tour group and sneakily re-join the group</a:t>
                      </a:r>
                      <a:endParaRPr lang="en-AU" sz="2000" b="1" i="0" u="none" strike="noStrike" noProof="0">
                        <a:effectLst/>
                        <a:latin typeface="Segoe UI"/>
                      </a:endParaRP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  <a:tr h="13926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dirty="0">
                          <a:effectLst/>
                          <a:latin typeface="Segoe UI"/>
                        </a:rPr>
                        <a:t>9. Ending Feeling: </a:t>
                      </a:r>
                      <a:r>
                        <a:rPr lang="en-AU" sz="2000" b="0" i="0" u="none" strike="noStrike" noProof="0" dirty="0">
                          <a:effectLst/>
                        </a:rPr>
                        <a:t>End Feeling: They are relieved that they escaped from the ancient pyramid and proud that they got away</a:t>
                      </a:r>
                      <a:endParaRPr lang="en-US" sz="2000" b="0" i="0" u="none" strike="noStrike" noProof="0" dirty="0">
                        <a:effectLst/>
                      </a:endParaRPr>
                    </a:p>
                    <a:p>
                      <a:pPr lvl="0">
                        <a:buNone/>
                      </a:pPr>
                      <a:endParaRPr lang="en-US" sz="2000" b="1" dirty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144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909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05DE80-613E-4AD8-85C9-1876DDD23577}"/>
              </a:ext>
            </a:extLst>
          </p:cNvPr>
          <p:cNvSpPr txBox="1"/>
          <p:nvPr/>
        </p:nvSpPr>
        <p:spPr>
          <a:xfrm>
            <a:off x="7473798" y="5072896"/>
            <a:ext cx="4013200" cy="1785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STEPS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 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/>
              <a:ea typeface="Segoe UI Symbol"/>
              <a:cs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>
                <a:solidFill>
                  <a:srgbClr val="FFFFFF"/>
                </a:solidFill>
                <a:latin typeface="Segoe UI"/>
                <a:ea typeface="+mn-lt"/>
                <a:cs typeface="Arial" panose="020B0604020202020204"/>
              </a:rPr>
              <a:t>1. Re-read your plan and check.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 Symbol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2. Your</a:t>
            </a:r>
            <a:r>
              <a:rPr lang="en-US" sz="1600">
                <a:solidFill>
                  <a:srgbClr val="FFFFFF"/>
                </a:solidFill>
                <a:latin typeface="Segoe UI"/>
                <a:ea typeface="+mn-lt"/>
                <a:cs typeface="Arial" panose="020B0604020202020204"/>
              </a:rPr>
              <a:t> story has a plan, attempt and consequence for the problem your character(s) solve.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. Your story has an ending and ending feeling.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609B30F-1B80-43E5-917E-3B140948236D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GUIDED PRACTICE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69FBFFA-D884-4B18-85D8-E6B911EA5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845EC3-0258-4B3C-9ABA-E2C5F5EF782A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Check Your Plan</a:t>
            </a:r>
            <a:endParaRPr lang="en-US"/>
          </a:p>
        </p:txBody>
      </p:sp>
      <p:sp>
        <p:nvSpPr>
          <p:cNvPr id="2" name="AutoShape 2" descr="Regulatory Red Stop Sign Aluminium for Traffic Control 600x600mm | Seton  Australia">
            <a:extLst>
              <a:ext uri="{FF2B5EF4-FFF2-40B4-BE49-F238E27FC236}">
                <a16:creationId xmlns:a16="http://schemas.microsoft.com/office/drawing/2014/main" id="{079A17AE-D521-42C9-878E-6D2C6C51F1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Regulatory Red Stop Sign Aluminium for Traffic Control 600x600mm | Seton  Australia">
            <a:extLst>
              <a:ext uri="{FF2B5EF4-FFF2-40B4-BE49-F238E27FC236}">
                <a16:creationId xmlns:a16="http://schemas.microsoft.com/office/drawing/2014/main" id="{A0C6AFF1-0480-41FB-91EC-FA24D0DBD4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22320" y="4500033"/>
            <a:ext cx="209597" cy="2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Stop Sign (regulatory) | Buy Now | Discount Safety Signs Australia">
            <a:extLst>
              <a:ext uri="{FF2B5EF4-FFF2-40B4-BE49-F238E27FC236}">
                <a16:creationId xmlns:a16="http://schemas.microsoft.com/office/drawing/2014/main" id="{0E8ECB79-8E54-46C4-8299-59EC6086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276" y="1050001"/>
            <a:ext cx="3027722" cy="40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083B1-8497-4E64-AA00-AA0E56FE2EAC}"/>
              </a:ext>
            </a:extLst>
          </p:cNvPr>
          <p:cNvSpPr txBox="1"/>
          <p:nvPr/>
        </p:nvSpPr>
        <p:spPr>
          <a:xfrm>
            <a:off x="8457797" y="43134"/>
            <a:ext cx="3572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Stop and check your plan makes sense.</a:t>
            </a:r>
            <a:endParaRPr lang="en-US" sz="3200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54C42EE-10DF-451E-B212-79561C445020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</a:rPr>
              <a:t>1-16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1DFAE8B-AFAF-4BEF-A039-F0AA4948A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652852"/>
              </p:ext>
            </p:extLst>
          </p:nvPr>
        </p:nvGraphicFramePr>
        <p:xfrm>
          <a:off x="603449" y="943472"/>
          <a:ext cx="6377610" cy="5914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7610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141148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6. Plan: </a:t>
                      </a:r>
                      <a:r>
                        <a:rPr lang="en-AU" sz="21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Scream for help- noon</a:t>
                      </a:r>
                      <a:endParaRPr lang="en-US" sz="2100" b="1" i="0" u="none" strike="noStrike" noProof="0" dirty="0"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21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Push door? Too heavy</a:t>
                      </a:r>
                      <a:endParaRPr lang="en-US" sz="2100" b="1" i="0" u="none" strike="noStrike" noProof="0" dirty="0"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21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Let's search for a loose brick using hands to feel around in the dark.</a:t>
                      </a:r>
                      <a:endParaRPr lang="en-US" dirty="0"/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11291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5. Attempt: </a:t>
                      </a:r>
                      <a:r>
                        <a:rPr lang="en-US" sz="2000" b="0" i="0" u="none" strike="noStrike" noProof="0" dirty="0">
                          <a:effectLst/>
                          <a:latin typeface="Arial"/>
                        </a:rPr>
                        <a:t>the students feel the walls looking for a loose brick to escape out of the tomb </a:t>
                      </a:r>
                      <a:r>
                        <a:rPr lang="en-US" sz="2000" b="0" i="0" u="none" strike="noStrike" noProof="0" dirty="0">
                          <a:effectLst/>
                        </a:rPr>
                        <a:t>and push as hard as they can</a:t>
                      </a:r>
                      <a:r>
                        <a:rPr lang="en-US" sz="2000" b="0" i="0" u="none" strike="noStrike" noProof="0" dirty="0">
                          <a:effectLst/>
                          <a:latin typeface="Arial"/>
                        </a:rPr>
                        <a:t>.</a:t>
                      </a:r>
                      <a:endParaRPr lang="en-AU" sz="2000" b="0" i="0" u="none" strike="noStrike" noProof="0" dirty="0">
                        <a:effectLst/>
                        <a:latin typeface="Segoe UI"/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764097"/>
                  </a:ext>
                </a:extLst>
              </a:tr>
              <a:tr h="86571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 dirty="0">
                          <a:effectLst/>
                          <a:latin typeface="Segoe UI"/>
                        </a:rPr>
                        <a:t>7. Consequence: </a:t>
                      </a:r>
                      <a:r>
                        <a:rPr lang="en-AU" sz="2000" b="0" i="0" u="none" strike="noStrike" noProof="0" dirty="0">
                          <a:effectLst/>
                        </a:rPr>
                        <a:t>squeeze/crawl through gap into the corridor.</a:t>
                      </a:r>
                      <a:endParaRPr lang="en-US" sz="2000" b="0" i="0" u="none" strike="noStrike" noProof="0" dirty="0">
                        <a:effectLst/>
                        <a:latin typeface="Segoe UI"/>
                      </a:endParaRPr>
                    </a:p>
                    <a:p>
                      <a:pPr lvl="0">
                        <a:buNone/>
                      </a:pPr>
                      <a:endParaRPr lang="en-AU" sz="2000" b="0" i="0" u="none" strike="noStrike" noProof="0" dirty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82806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dirty="0">
                          <a:effectLst/>
                          <a:latin typeface="Segoe UI"/>
                        </a:rPr>
                        <a:t>8. Ending:</a:t>
                      </a:r>
                      <a:r>
                        <a:rPr lang="en-US" sz="2000" b="1" dirty="0">
                          <a:effectLst/>
                          <a:latin typeface="Segoe UI"/>
                        </a:rPr>
                        <a:t> </a:t>
                      </a:r>
                      <a:r>
                        <a:rPr lang="en-AU" sz="2000" b="0" i="0" u="none" strike="noStrike" noProof="0" dirty="0">
                          <a:effectLst/>
                        </a:rPr>
                        <a:t>characters locate their tour group and sneakily re-join the group</a:t>
                      </a:r>
                      <a:endParaRPr lang="en-AU" sz="2000" b="1" i="0" u="none" strike="noStrike" noProof="0" dirty="0">
                        <a:effectLst/>
                        <a:latin typeface="Segoe UI"/>
                      </a:endParaRPr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  <a:tr h="13926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dirty="0">
                          <a:effectLst/>
                          <a:latin typeface="Segoe UI"/>
                        </a:rPr>
                        <a:t>9. Ending Feeling: </a:t>
                      </a:r>
                      <a:r>
                        <a:rPr lang="en-AU" sz="2000" b="0" i="0" u="none" strike="noStrike" noProof="0" dirty="0">
                          <a:effectLst/>
                        </a:rPr>
                        <a:t>They are relieved that they escaped from the ancient pyramid and proud that they got away</a:t>
                      </a:r>
                      <a:endParaRPr lang="en-US" sz="2000" b="0" i="0" u="none" strike="noStrike" noProof="0" dirty="0">
                        <a:effectLst/>
                      </a:endParaRPr>
                    </a:p>
                    <a:p>
                      <a:pPr lvl="0">
                        <a:buNone/>
                      </a:pPr>
                      <a:endParaRPr lang="en-US" sz="2000" b="1" dirty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144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809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BC13DC-BC26-46C7-B4BF-7099ABD23D83}"/>
              </a:ext>
            </a:extLst>
          </p:cNvPr>
          <p:cNvSpPr/>
          <p:nvPr/>
        </p:nvSpPr>
        <p:spPr>
          <a:xfrm>
            <a:off x="274820" y="1026079"/>
            <a:ext cx="6683541" cy="269304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Symbol"/>
                <a:ea typeface="Segoe UI Symbol"/>
                <a:cs typeface="+mn-cs"/>
              </a:rPr>
              <a:t>Why </a:t>
            </a:r>
            <a:r>
              <a:rPr lang="en-AU" sz="2400" b="1">
                <a:latin typeface="Segoe UI Symbol"/>
                <a:ea typeface="Segoe UI Symbol"/>
              </a:rPr>
              <a:t>learn about Story Grammar</a:t>
            </a: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Symbol"/>
                <a:ea typeface="Segoe UI Symbol"/>
                <a:cs typeface="+mn-cs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/>
              <a:ea typeface="Segoe UI Symbol"/>
              <a:cs typeface="+mn-c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400">
                <a:latin typeface="Segoe UI Symbol"/>
                <a:ea typeface="Segoe UI Symbol"/>
              </a:rPr>
              <a:t>It helps us write an exciting narrative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400">
                <a:latin typeface="Segoe UI Symbol"/>
                <a:ea typeface="Segoe UI Symbol"/>
              </a:rPr>
              <a:t>Makes it easier to plan a narrative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400">
                <a:latin typeface="Segoe UI Symbol"/>
                <a:ea typeface="Segoe UI Symbol"/>
              </a:rPr>
              <a:t>Makes it more interesting for the reader</a:t>
            </a:r>
          </a:p>
          <a:p>
            <a:pPr>
              <a:spcAft>
                <a:spcPts val="600"/>
              </a:spcAft>
              <a:defRPr/>
            </a:pPr>
            <a:endParaRPr lang="en-AU" sz="2400">
              <a:latin typeface="Segoe UI Symbol"/>
              <a:ea typeface="Segoe UI Symbo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0" y="265285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Read Passage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/>
                <a:cs typeface="Arial" panose="020B0604020202020204" pitchFamily="34" charset="0"/>
              </a:rPr>
              <a:t>1</a:t>
            </a:r>
            <a:r>
              <a:rPr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/>
                <a:cs typeface="Arial" panose="020B0604020202020204" pitchFamily="34" charset="0"/>
              </a:rPr>
              <a:t>-</a:t>
            </a:r>
            <a:r>
              <a:rPr lang="en-US">
                <a:solidFill>
                  <a:prstClr val="white"/>
                </a:solidFill>
                <a:latin typeface="Segoe UI Symbol" panose="020B0502040204020203" pitchFamily="34" charset="0"/>
                <a:ea typeface="Segoe UI Symbol"/>
              </a:rPr>
              <a:t>20</a:t>
            </a:r>
            <a:endParaRPr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Arial" panose="020B0604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16D65A0-D18E-4231-BD35-EBD1DD220603}"/>
              </a:ext>
            </a:extLst>
          </p:cNvPr>
          <p:cNvSpPr txBox="1">
            <a:spLocks/>
          </p:cNvSpPr>
          <p:nvPr/>
        </p:nvSpPr>
        <p:spPr>
          <a:xfrm>
            <a:off x="1406685" y="337799"/>
            <a:ext cx="1056701" cy="23083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RELEVANCE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57718666-92B9-9449-8C4D-563E4DBACCE5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Read Aloud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CC158B6-F591-8947-900F-A8BD2476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pic>
        <p:nvPicPr>
          <p:cNvPr id="29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89089CF7-9D22-0E4E-B706-15D133B00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2" t="4913" r="9132" b="2752"/>
          <a:stretch/>
        </p:blipFill>
        <p:spPr>
          <a:xfrm>
            <a:off x="2718217" y="122841"/>
            <a:ext cx="671832" cy="6718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396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755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Read passage and Example</a:t>
            </a:r>
          </a:p>
          <a:p>
            <a:r>
              <a:rPr lang="en-US" sz="1000">
                <a:latin typeface="Segoe UI Symbol" panose="020B0502040204020203" pitchFamily="34" charset="0"/>
              </a:rPr>
              <a:t>Ask question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 panose="020B0502040204020203" pitchFamily="34" charset="0"/>
                <a:ea typeface="Segoe UI Symbol"/>
              </a:rPr>
              <a:t>1</a:t>
            </a:r>
            <a:r>
              <a:rPr lang="en-US">
                <a:latin typeface="Segoe UI Symbol" panose="020B0502040204020203" pitchFamily="34" charset="0"/>
                <a:ea typeface="Segoe UI Symbol"/>
              </a:rPr>
              <a:t>-21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6606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SKILL/CONCEPT CLOSURE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B6EC101-47C7-6044-8355-6B9EFCA9B29F}"/>
              </a:ext>
            </a:extLst>
          </p:cNvPr>
          <p:cNvSpPr txBox="1">
            <a:spLocks/>
          </p:cNvSpPr>
          <p:nvPr/>
        </p:nvSpPr>
        <p:spPr>
          <a:xfrm>
            <a:off x="9580197" y="1716154"/>
            <a:ext cx="2597426" cy="1289753"/>
          </a:xfrm>
          <a:prstGeom prst="rect">
            <a:avLst/>
          </a:prstGeom>
          <a:solidFill>
            <a:schemeClr val="accent1">
              <a:alpha val="19608"/>
            </a:schemeClr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>
                <a:solidFill>
                  <a:schemeClr val="tx1"/>
                </a:solidFill>
                <a:latin typeface="Segoe UI Symbol"/>
                <a:ea typeface="Segoe UI Symbol"/>
              </a:rPr>
              <a:t>The wind blew the cubby house over and the boy was trapped inside.</a:t>
            </a:r>
            <a:endParaRPr lang="en-AU" sz="2000">
              <a:solidFill>
                <a:schemeClr val="tx1"/>
              </a:solidFill>
              <a:latin typeface="Segoe UI Symbol" panose="020B0502040204020203" pitchFamily="34" charset="0"/>
              <a:ea typeface="Segoe UI Symbol"/>
            </a:endParaRPr>
          </a:p>
        </p:txBody>
      </p:sp>
      <p:pic>
        <p:nvPicPr>
          <p:cNvPr id="16" name="Picture Placeholder 12">
            <a:extLst>
              <a:ext uri="{FF2B5EF4-FFF2-40B4-BE49-F238E27FC236}">
                <a16:creationId xmlns:a16="http://schemas.microsoft.com/office/drawing/2014/main" id="{5F067461-C357-8E4A-9852-7BEE5E4AC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8801953" y="775750"/>
            <a:ext cx="671833" cy="671833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62EF2D85-E82D-C244-BE6E-4FF554B7FA36}"/>
              </a:ext>
            </a:extLst>
          </p:cNvPr>
          <p:cNvSpPr txBox="1">
            <a:spLocks/>
          </p:cNvSpPr>
          <p:nvPr/>
        </p:nvSpPr>
        <p:spPr>
          <a:xfrm>
            <a:off x="9584343" y="662651"/>
            <a:ext cx="2609332" cy="846555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Segoe UI Symbol"/>
                <a:ea typeface="Segoe UI Symbol"/>
                <a:cs typeface="Calibri Light"/>
              </a:rPr>
              <a:t>Write a character and feeling to match the following problem.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C0B8FA-D13B-E24D-B39C-4D724612B6CF}"/>
              </a:ext>
            </a:extLst>
          </p:cNvPr>
          <p:cNvSpPr/>
          <p:nvPr/>
        </p:nvSpPr>
        <p:spPr>
          <a:xfrm>
            <a:off x="274820" y="775750"/>
            <a:ext cx="8236144" cy="193899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dirty="0">
                <a:latin typeface="Segoe UI Symbol"/>
                <a:ea typeface="Segoe UI Symbol"/>
                <a:cs typeface="Calibri Light"/>
              </a:rPr>
              <a:t>Today we have learnt planned a narrative using a story grammar template.</a:t>
            </a:r>
            <a:endParaRPr lang="en-AU" sz="2400" dirty="0">
              <a:ea typeface="+mn-lt"/>
              <a:cs typeface="+mn-lt"/>
            </a:endParaRPr>
          </a:p>
          <a:p>
            <a:endParaRPr lang="en-AU" sz="2400" dirty="0">
              <a:latin typeface="Segoe UI Symbol"/>
              <a:ea typeface="Segoe UI Symbol"/>
              <a:cs typeface="Calibri Light"/>
            </a:endParaRPr>
          </a:p>
          <a:p>
            <a:r>
              <a:rPr lang="en-AU" sz="2400" dirty="0">
                <a:latin typeface="Segoe UI"/>
                <a:ea typeface="Segoe UI Symbol" panose="020B0502040204020203" pitchFamily="34" charset="0"/>
                <a:cs typeface="Segoe UI"/>
              </a:rPr>
              <a:t>Story grammar is the necessary components that a fiction text needs to have to be a narrative</a:t>
            </a:r>
            <a:endParaRPr lang="en-AU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E73346F-38A9-CB4D-89F9-111D64A693AE}"/>
              </a:ext>
            </a:extLst>
          </p:cNvPr>
          <p:cNvSpPr txBox="1">
            <a:spLocks/>
          </p:cNvSpPr>
          <p:nvPr/>
        </p:nvSpPr>
        <p:spPr>
          <a:xfrm>
            <a:off x="9594574" y="21682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31F0ED5-0004-4946-84D1-210D35D0D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BD6274B9-D646-9542-871D-BC9070263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869" y="1716154"/>
            <a:ext cx="671832" cy="67183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0B4962-813B-94AF-9ED7-AB716880B854}"/>
              </a:ext>
            </a:extLst>
          </p:cNvPr>
          <p:cNvSpPr txBox="1">
            <a:spLocks/>
          </p:cNvSpPr>
          <p:nvPr/>
        </p:nvSpPr>
        <p:spPr>
          <a:xfrm>
            <a:off x="9594052" y="3143172"/>
            <a:ext cx="2597426" cy="1694993"/>
          </a:xfrm>
          <a:prstGeom prst="rect">
            <a:avLst/>
          </a:prstGeom>
          <a:solidFill>
            <a:schemeClr val="accent1">
              <a:alpha val="19608"/>
            </a:schemeClr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1">
                <a:solidFill>
                  <a:schemeClr val="tx1"/>
                </a:solidFill>
                <a:latin typeface="Segoe UI Symbol"/>
                <a:ea typeface="Segoe UI Symbol"/>
              </a:rPr>
              <a:t>Character:</a:t>
            </a:r>
            <a:r>
              <a:rPr lang="en-AU" sz="2000">
                <a:solidFill>
                  <a:schemeClr val="tx1"/>
                </a:solidFill>
                <a:latin typeface="Segoe UI Symbol"/>
                <a:ea typeface="Segoe UI Symbol"/>
              </a:rPr>
              <a:t> Maxwell</a:t>
            </a:r>
          </a:p>
          <a:p>
            <a:r>
              <a:rPr lang="en-AU" sz="2000" b="1">
                <a:solidFill>
                  <a:schemeClr val="tx1"/>
                </a:solidFill>
                <a:latin typeface="Segoe UI Symbol"/>
                <a:ea typeface="Segoe UI Symbol"/>
              </a:rPr>
              <a:t>Feeling: </a:t>
            </a:r>
            <a:r>
              <a:rPr lang="en-AU" sz="2000">
                <a:solidFill>
                  <a:schemeClr val="tx1"/>
                </a:solidFill>
                <a:latin typeface="Segoe UI Symbol"/>
                <a:ea typeface="Segoe UI Symbol"/>
              </a:rPr>
              <a:t>scared because he was trapped under and couldn't get out.</a:t>
            </a:r>
            <a:endParaRPr lang="en-AU" sz="2000">
              <a:solidFill>
                <a:schemeClr val="tx1"/>
              </a:solidFill>
              <a:latin typeface="Segoe UI Symbol" panose="020B0502040204020203" pitchFamily="34" charset="0"/>
              <a:ea typeface="Segoe UI Symbo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8358F-B6D6-8180-04D7-21A6741CBD5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0D0C8F57-0EE8-49FE-8714-0C54CD8361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81" b="194"/>
          <a:stretch/>
        </p:blipFill>
        <p:spPr>
          <a:xfrm>
            <a:off x="154025" y="2771303"/>
            <a:ext cx="1642712" cy="3799433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6F6A675-D5E2-4880-80EE-02F0DF1C6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195368"/>
              </p:ext>
            </p:extLst>
          </p:nvPr>
        </p:nvGraphicFramePr>
        <p:xfrm>
          <a:off x="1796737" y="2809645"/>
          <a:ext cx="7026751" cy="383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6751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Who is in the story (people, animals)​</a:t>
                      </a:r>
                      <a:endParaRPr lang="en-US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location – where is it happening? 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main challenge the characters have to overcome​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How the character feeling about the problem.​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796337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What the character planned or decided to do.​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962047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plan put into action.​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54981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result of the problem being solved​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844135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What is the conclusion? How does the story end?​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773999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How the character feels at the end of the story. 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225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176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4" grpId="0" uiExpand="1" build="p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21E76-989F-5E4B-AB44-3F038CF31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 Symbol"/>
                <a:ea typeface="Segoe UI Symbol"/>
              </a:rPr>
              <a:t>Story Grammar</a:t>
            </a:r>
            <a:br>
              <a:rPr lang="en-US">
                <a:latin typeface="Segoe UI Symbol"/>
                <a:ea typeface="Segoe UI Symbol"/>
              </a:rPr>
            </a:br>
            <a:r>
              <a:rPr lang="en-US">
                <a:latin typeface="Segoe UI Symbol"/>
                <a:ea typeface="Segoe UI Symbol"/>
              </a:rPr>
              <a:t>Converting Plan to Paragraph</a:t>
            </a:r>
            <a:endParaRPr lang="en-US">
              <a:ea typeface="Segoe UI Symbo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413BF-8C48-B443-99CA-BA86ED485A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2931" y="2657112"/>
            <a:ext cx="3028950" cy="1987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ymbol"/>
                <a:ea typeface="Segoe UI Symbol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114270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47554" y="6533877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>
                <a:solidFill>
                  <a:srgbClr val="FFFFFF"/>
                </a:solidFill>
                <a:latin typeface="Segoe UI Symbol"/>
                <a:ea typeface="Segoe UI Symbol"/>
                <a:cs typeface="Arial"/>
              </a:rPr>
              <a:t>1-1</a:t>
            </a:r>
            <a:endParaRPr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516874" y="98928"/>
            <a:ext cx="3706211" cy="70788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AU" sz="2000" b="1">
                <a:solidFill>
                  <a:srgbClr val="000000"/>
                </a:solidFill>
                <a:latin typeface="Segoe UI Symbol"/>
                <a:ea typeface="Segoe UI Symbol"/>
              </a:rPr>
              <a:t>Identify the Topic Sentence and Supporting Details</a:t>
            </a:r>
            <a:endParaRPr lang="en-AU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6E03C2-EC34-694B-BCB3-CD979148D0FB}"/>
              </a:ext>
            </a:extLst>
          </p:cNvPr>
          <p:cNvSpPr txBox="1"/>
          <p:nvPr/>
        </p:nvSpPr>
        <p:spPr>
          <a:xfrm>
            <a:off x="6615567" y="2803839"/>
            <a:ext cx="5106429" cy="2246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Steps:</a:t>
            </a: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 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1. Read all sentences.</a:t>
            </a:r>
            <a:endParaRPr lang="en-US" sz="2000">
              <a:latin typeface="calibri light"/>
              <a:ea typeface="+mn-lt"/>
              <a:cs typeface="calibri ligh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2. Identify which sentence is explaining a main idea and mark it with a T.S (Topic Sentence).</a:t>
            </a:r>
            <a:endParaRPr lang="en-US" sz="2000">
              <a:ea typeface="+mn-lt"/>
              <a:cs typeface="+mn-l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3. Identify which sentence/s have/has a detail that explains or proves the main idea and mark it as a S.D (Supporting Detail).</a:t>
            </a:r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D73B93-107D-4596-A1C2-0E844890F1ED}"/>
              </a:ext>
            </a:extLst>
          </p:cNvPr>
          <p:cNvSpPr/>
          <p:nvPr/>
        </p:nvSpPr>
        <p:spPr>
          <a:xfrm>
            <a:off x="340133" y="188010"/>
            <a:ext cx="1462260" cy="5539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Read and Model Steps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Use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+mn-cs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3D860E33-5098-4863-9071-C3557B9439D3}"/>
              </a:ext>
            </a:extLst>
          </p:cNvPr>
          <p:cNvSpPr txBox="1">
            <a:spLocks/>
          </p:cNvSpPr>
          <p:nvPr/>
        </p:nvSpPr>
        <p:spPr>
          <a:xfrm>
            <a:off x="2013347" y="267107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/>
                <a:cs typeface="+mn-cs"/>
              </a:rPr>
              <a:t>REVIEW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0311ECC7-2C2F-4393-9DB0-E9FB9F43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61" y="186866"/>
            <a:ext cx="728307" cy="72276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B76CDAA9-4CC7-4F16-8E6B-16925AEAD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465" y="2891350"/>
            <a:ext cx="671832" cy="671832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0E089882-98DA-FC18-6CE3-FCF8F79B29A7}"/>
              </a:ext>
            </a:extLst>
          </p:cNvPr>
          <p:cNvSpPr txBox="1"/>
          <p:nvPr/>
        </p:nvSpPr>
        <p:spPr>
          <a:xfrm>
            <a:off x="477520" y="4419600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>
              <a:cs typeface="Arial"/>
            </a:endParaRPr>
          </a:p>
        </p:txBody>
      </p:sp>
      <p:pic>
        <p:nvPicPr>
          <p:cNvPr id="18" name="Picture 17" descr="A bee on a yellow flower&#10;&#10;Description automatically generated">
            <a:extLst>
              <a:ext uri="{FF2B5EF4-FFF2-40B4-BE49-F238E27FC236}">
                <a16:creationId xmlns:a16="http://schemas.microsoft.com/office/drawing/2014/main" id="{1D715C44-9DA9-4085-0CA5-D0C7709E9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99" y="1162745"/>
            <a:ext cx="4080294" cy="2319427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B1A628FC-C643-ED18-60CE-FBDD108E42BA}"/>
              </a:ext>
            </a:extLst>
          </p:cNvPr>
          <p:cNvSpPr txBox="1"/>
          <p:nvPr/>
        </p:nvSpPr>
        <p:spPr>
          <a:xfrm>
            <a:off x="540824" y="4125811"/>
            <a:ext cx="413512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/>
              </a:rPr>
              <a:t>Bees have important jobs. 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52480744-7EF2-A8DE-1950-F9141D8BFD89}"/>
              </a:ext>
            </a:extLst>
          </p:cNvPr>
          <p:cNvSpPr txBox="1"/>
          <p:nvPr/>
        </p:nvSpPr>
        <p:spPr>
          <a:xfrm>
            <a:off x="540105" y="4984379"/>
            <a:ext cx="413512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Arial"/>
              </a:rPr>
              <a:t>Bees pollinate our plants.</a:t>
            </a:r>
            <a:endParaRPr lang="en-US" dirty="0"/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8EFB77F4-AACB-EA70-DDF6-892CCF11AC7B}"/>
              </a:ext>
            </a:extLst>
          </p:cNvPr>
          <p:cNvSpPr txBox="1"/>
          <p:nvPr/>
        </p:nvSpPr>
        <p:spPr>
          <a:xfrm>
            <a:off x="522062" y="5654653"/>
            <a:ext cx="413512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/>
              </a:rPr>
              <a:t>Bee's honey can be used for medicine.</a:t>
            </a:r>
            <a:endParaRPr lang="en-US"/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C6994E15-2A96-B26E-1C01-33517DA9E4D6}"/>
              </a:ext>
            </a:extLst>
          </p:cNvPr>
          <p:cNvSpPr txBox="1"/>
          <p:nvPr/>
        </p:nvSpPr>
        <p:spPr>
          <a:xfrm>
            <a:off x="3347092" y="4131130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rgbClr val="FF0000"/>
                </a:solidFill>
                <a:cs typeface="Arial"/>
              </a:rPr>
              <a:t>TS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8301CEC1-0B8D-7A7D-5B87-4213E9F85DB7}"/>
              </a:ext>
            </a:extLst>
          </p:cNvPr>
          <p:cNvSpPr txBox="1"/>
          <p:nvPr/>
        </p:nvSpPr>
        <p:spPr>
          <a:xfrm>
            <a:off x="3169771" y="4984425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>
                <a:solidFill>
                  <a:srgbClr val="FF0000"/>
                </a:solidFill>
                <a:cs typeface="Arial"/>
              </a:rPr>
              <a:t>SD</a:t>
            </a:r>
            <a:endParaRPr lang="en-US"/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FB06ECBA-6C00-0690-EBA6-3188187ED574}"/>
              </a:ext>
            </a:extLst>
          </p:cNvPr>
          <p:cNvSpPr txBox="1"/>
          <p:nvPr/>
        </p:nvSpPr>
        <p:spPr>
          <a:xfrm>
            <a:off x="4537515" y="5647933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>
                <a:solidFill>
                  <a:srgbClr val="FF0000"/>
                </a:solidFill>
                <a:cs typeface="Arial"/>
              </a:rPr>
              <a:t>SD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6" grpId="0"/>
      <p:bldP spid="28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0D50-E1A8-754C-927A-B37A0D49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 Symbol"/>
                <a:ea typeface="Segoe UI Symbol"/>
              </a:rPr>
              <a:t>I will write</a:t>
            </a:r>
            <a:r>
              <a:rPr lang="en-AU">
                <a:latin typeface="Segoe UI Symbol"/>
                <a:ea typeface="Segoe UI Symbol"/>
              </a:rPr>
              <a:t> the Character, Setting, Problem and Feeling paragraph. </a:t>
            </a:r>
            <a:br>
              <a:rPr lang="en-AU">
                <a:latin typeface="Segoe UI Symbol"/>
                <a:ea typeface="Segoe UI Symbol"/>
              </a:rPr>
            </a:br>
            <a:br>
              <a:rPr lang="en-AU">
                <a:ea typeface="Segoe UI Symbol"/>
              </a:rPr>
            </a:br>
            <a:endParaRPr lang="en-AU">
              <a:ea typeface="Segoe UI Symbo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689B5-8ED3-DF42-ADC9-5D664F505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935247"/>
            <a:ext cx="1689886" cy="230832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TODAY’S LEARNING GOAL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F08171-73FB-9A4D-ACC9-390719036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AU">
                <a:latin typeface="Segoe UI Symbol"/>
                <a:ea typeface="Segoe UI Symbol"/>
              </a:rPr>
              <a:t>2</a:t>
            </a:r>
            <a:r>
              <a:rPr lang="en-US">
                <a:latin typeface="Segoe UI Symbol"/>
                <a:ea typeface="Segoe UI Symbol"/>
              </a:rPr>
              <a:t>-2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79FFCA-5CA5-4433-984F-591D79F20A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B51AC3D-E2EE-1D4A-B69C-B5CB3FBE5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" t="1633" r="1123" b="1670"/>
          <a:stretch/>
        </p:blipFill>
        <p:spPr>
          <a:xfrm>
            <a:off x="8880373" y="2332437"/>
            <a:ext cx="2321945" cy="2324429"/>
          </a:xfrm>
          <a:prstGeom prst="ellipse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4B32107-3185-1747-AD9F-F89B930E47F8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D45F95-A778-6542-8937-739872ECF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>
                <a:solidFill>
                  <a:srgbClr val="FFFFFF"/>
                </a:solidFill>
                <a:latin typeface="Segoe UI Symbol"/>
                <a:ea typeface="Segoe UI Symbol"/>
                <a:cs typeface="Arial"/>
              </a:rPr>
              <a:t>1-1</a:t>
            </a:r>
            <a:endParaRPr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516874" y="98928"/>
            <a:ext cx="3706211" cy="70788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AU" sz="2000" b="1">
                <a:solidFill>
                  <a:srgbClr val="000000"/>
                </a:solidFill>
                <a:latin typeface="Segoe UI Symbol"/>
                <a:ea typeface="Segoe UI Symbol"/>
              </a:rPr>
              <a:t>Identify the Topic Sentence and Supporting Details</a:t>
            </a:r>
            <a:endParaRPr lang="en-AU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5017EC-15C5-A947-810B-F7776133319D}"/>
              </a:ext>
            </a:extLst>
          </p:cNvPr>
          <p:cNvSpPr txBox="1"/>
          <p:nvPr/>
        </p:nvSpPr>
        <p:spPr>
          <a:xfrm>
            <a:off x="6371951" y="1258777"/>
            <a:ext cx="486521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2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6E03C2-EC34-694B-BCB3-CD979148D0FB}"/>
              </a:ext>
            </a:extLst>
          </p:cNvPr>
          <p:cNvSpPr txBox="1"/>
          <p:nvPr/>
        </p:nvSpPr>
        <p:spPr>
          <a:xfrm>
            <a:off x="6441723" y="3230642"/>
            <a:ext cx="5106429" cy="2246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Steps:</a:t>
            </a: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 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1. Read all sentences.</a:t>
            </a:r>
            <a:endParaRPr lang="en-US" sz="2000">
              <a:latin typeface="calibri light"/>
              <a:ea typeface="+mn-lt"/>
              <a:cs typeface="calibri ligh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2. Identify which sentence is explaining a main idea and mark it with a T.S (Topic Sentence).</a:t>
            </a:r>
            <a:endParaRPr lang="en-US" sz="2000">
              <a:ea typeface="+mn-lt"/>
              <a:cs typeface="+mn-l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3. Identify which sentence/s have/has a detail that explains or proves the main idea and mark it as a S.D (Supporting Detail).</a:t>
            </a:r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D73B93-107D-4596-A1C2-0E844890F1ED}"/>
              </a:ext>
            </a:extLst>
          </p:cNvPr>
          <p:cNvSpPr/>
          <p:nvPr/>
        </p:nvSpPr>
        <p:spPr>
          <a:xfrm>
            <a:off x="340133" y="188010"/>
            <a:ext cx="1462260" cy="5539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Read and Model Steps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Use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+mn-cs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3D860E33-5098-4863-9071-C3557B9439D3}"/>
              </a:ext>
            </a:extLst>
          </p:cNvPr>
          <p:cNvSpPr txBox="1">
            <a:spLocks/>
          </p:cNvSpPr>
          <p:nvPr/>
        </p:nvSpPr>
        <p:spPr>
          <a:xfrm>
            <a:off x="2013347" y="267107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/>
                <a:cs typeface="+mn-cs"/>
              </a:rPr>
              <a:t>REVIEW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0311ECC7-2C2F-4393-9DB0-E9FB9F43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61" y="186866"/>
            <a:ext cx="728307" cy="72276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B76CDAA9-4CC7-4F16-8E6B-16925AEAD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465" y="2891350"/>
            <a:ext cx="671832" cy="671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8408F-FF3E-C794-81D8-4FB2E252D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513" y="1245261"/>
            <a:ext cx="3409877" cy="2093801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0E089882-98DA-FC18-6CE3-FCF8F79B29A7}"/>
              </a:ext>
            </a:extLst>
          </p:cNvPr>
          <p:cNvSpPr txBox="1"/>
          <p:nvPr/>
        </p:nvSpPr>
        <p:spPr>
          <a:xfrm>
            <a:off x="477520" y="4419600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>
              <a:cs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F1C6385-5AFB-9987-CE90-B5735D54773F}"/>
              </a:ext>
            </a:extLst>
          </p:cNvPr>
          <p:cNvSpPr txBox="1"/>
          <p:nvPr/>
        </p:nvSpPr>
        <p:spPr>
          <a:xfrm>
            <a:off x="718820" y="3432387"/>
            <a:ext cx="413512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+mn-lt"/>
                <a:cs typeface="+mn-lt"/>
              </a:rPr>
              <a:t>Plastic pollution kills 100,000 marine mammals every year.</a:t>
            </a:r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2BCD9E8-71AF-B160-FB29-592C8392E1AA}"/>
              </a:ext>
            </a:extLst>
          </p:cNvPr>
          <p:cNvSpPr txBox="1"/>
          <p:nvPr/>
        </p:nvSpPr>
        <p:spPr>
          <a:xfrm>
            <a:off x="718820" y="4238837"/>
            <a:ext cx="388112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Pollution is destroying our marine life.</a:t>
            </a:r>
            <a:endParaRPr lang="en-US">
              <a:cs typeface="Arial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3A5BC0B-1D81-9E01-12F5-AF81E8F52A70}"/>
              </a:ext>
            </a:extLst>
          </p:cNvPr>
          <p:cNvSpPr txBox="1"/>
          <p:nvPr/>
        </p:nvSpPr>
        <p:spPr>
          <a:xfrm>
            <a:off x="761788" y="5017559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It can injure coral reefs.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6306EA3-D3CB-EC2A-F4DA-CC1AA99AC122}"/>
              </a:ext>
            </a:extLst>
          </p:cNvPr>
          <p:cNvSpPr txBox="1"/>
          <p:nvPr/>
        </p:nvSpPr>
        <p:spPr>
          <a:xfrm>
            <a:off x="3133090" y="3725757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solidFill>
                  <a:srgbClr val="FF0000"/>
                </a:solidFill>
              </a:rPr>
              <a:t>SD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97D4429-5743-5937-070A-8EA9F1C4FC15}"/>
              </a:ext>
            </a:extLst>
          </p:cNvPr>
          <p:cNvSpPr txBox="1"/>
          <p:nvPr/>
        </p:nvSpPr>
        <p:spPr>
          <a:xfrm>
            <a:off x="3349625" y="5018405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solidFill>
                  <a:srgbClr val="FF0000"/>
                </a:solidFill>
              </a:rPr>
              <a:t>SD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ABC7860D-38ED-520D-89A8-E055B85BB611}"/>
              </a:ext>
            </a:extLst>
          </p:cNvPr>
          <p:cNvSpPr txBox="1"/>
          <p:nvPr/>
        </p:nvSpPr>
        <p:spPr>
          <a:xfrm>
            <a:off x="4290060" y="4260427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solidFill>
                  <a:srgbClr val="FF0000"/>
                </a:solidFill>
              </a:rPr>
              <a:t>TS</a:t>
            </a:r>
          </a:p>
        </p:txBody>
      </p:sp>
    </p:spTree>
    <p:extLst>
      <p:ext uri="{BB962C8B-B14F-4D97-AF65-F5344CB8AC3E}">
        <p14:creationId xmlns:p14="http://schemas.microsoft.com/office/powerpoint/2010/main" val="23720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Ask discussion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Briefly note examples of ways of adding detail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>
                <a:solidFill>
                  <a:srgbClr val="FFFFFF"/>
                </a:solidFill>
                <a:latin typeface="Segoe UI Symbol"/>
                <a:ea typeface="Segoe UI Symbol"/>
                <a:cs typeface="Arial"/>
              </a:rPr>
              <a:t>2</a:t>
            </a:r>
            <a:r>
              <a:rPr lang="en-US">
                <a:solidFill>
                  <a:srgbClr val="FFFFFF"/>
                </a:solidFill>
                <a:latin typeface="Segoe UI Symbol"/>
                <a:ea typeface="Segoe UI Symbol"/>
                <a:cs typeface="Arial"/>
              </a:rPr>
              <a:t>-3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EEB685-EF10-F64D-9ADD-BA291FEAC1E0}"/>
              </a:ext>
            </a:extLst>
          </p:cNvPr>
          <p:cNvSpPr/>
          <p:nvPr/>
        </p:nvSpPr>
        <p:spPr>
          <a:xfrm>
            <a:off x="399936" y="1225608"/>
            <a:ext cx="890689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What is Story Grammar?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6AC8FA-2CDE-7C49-8117-286326059FAC}"/>
              </a:ext>
            </a:extLst>
          </p:cNvPr>
          <p:cNvSpPr/>
          <p:nvPr/>
        </p:nvSpPr>
        <p:spPr>
          <a:xfrm>
            <a:off x="399936" y="1813344"/>
            <a:ext cx="9667989" cy="15081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+mn-lt"/>
                <a:cs typeface="Arial" panose="020B0604020202020204"/>
              </a:rPr>
              <a:t>Story grammar is the necessary components that a fiction text needs to have to be a narrative. 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99DB6C9-F3EB-B842-9FE2-73E58C45C85A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B80E2-A7C8-AC4E-B155-1208DE35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7D88B9F-EAC3-4E98-8125-779E17678AFC}"/>
              </a:ext>
            </a:extLst>
          </p:cNvPr>
          <p:cNvSpPr txBox="1">
            <a:spLocks/>
          </p:cNvSpPr>
          <p:nvPr/>
        </p:nvSpPr>
        <p:spPr>
          <a:xfrm>
            <a:off x="2114721" y="36819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SKILL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14948-837E-45C0-8C52-ED15916E5300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Story Grammar</a:t>
            </a:r>
          </a:p>
        </p:txBody>
      </p:sp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8FB95F-B817-1EC9-24D2-53AE2C11E2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231" b="719"/>
          <a:stretch/>
        </p:blipFill>
        <p:spPr>
          <a:xfrm>
            <a:off x="471055" y="3172394"/>
            <a:ext cx="10788341" cy="2175854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4917F20-1BED-4926-908F-02946FD2B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481" y="126869"/>
            <a:ext cx="728307" cy="7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1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Arial"/>
              </a:rPr>
              <a:t>3-4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0D5A6E-1118-054A-BF8B-F3C3E568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455422" y="258702"/>
            <a:ext cx="3706211" cy="70788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Story Grammar: S.P.F (Setting, Problem, Feeling)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54B53F-E604-48E5-8249-9EC7EF3FD128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SKILL DEVELOPMENT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6F4843-4BD5-485E-9A52-B921A50E8B1C}"/>
              </a:ext>
            </a:extLst>
          </p:cNvPr>
          <p:cNvSpPr/>
          <p:nvPr/>
        </p:nvSpPr>
        <p:spPr>
          <a:xfrm>
            <a:off x="274820" y="265285"/>
            <a:ext cx="14622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Read and Model Steps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Use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Ask question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F552CC-E15B-4FD2-9ABC-3623C3A62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67F6BB62-B723-4E45-B421-239C3701975F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86B95E-1CF7-4614-BA48-CFD08F3D3520}"/>
              </a:ext>
            </a:extLst>
          </p:cNvPr>
          <p:cNvSpPr/>
          <p:nvPr/>
        </p:nvSpPr>
        <p:spPr>
          <a:xfrm>
            <a:off x="770509" y="1339578"/>
            <a:ext cx="8906890" cy="8617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Creating the beginning of a narrative</a:t>
            </a:r>
            <a:r>
              <a:rPr lang="en-US" sz="3200" b="1">
                <a:solidFill>
                  <a:srgbClr val="000000"/>
                </a:solidFill>
                <a:latin typeface="Segoe UI Symbol"/>
                <a:ea typeface="Segoe UI Symbol"/>
                <a:cs typeface="Calibri Light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62752B-E83C-44BB-9E51-4EECE11A52E1}"/>
              </a:ext>
            </a:extLst>
          </p:cNvPr>
          <p:cNvSpPr/>
          <p:nvPr/>
        </p:nvSpPr>
        <p:spPr>
          <a:xfrm>
            <a:off x="770509" y="1927314"/>
            <a:ext cx="10232970" cy="10464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000">
                <a:solidFill>
                  <a:srgbClr val="000000"/>
                </a:solidFill>
                <a:latin typeface="Segoe UI Symbol"/>
                <a:ea typeface="+mn-lt"/>
                <a:cs typeface="Arial" panose="020B0604020202020204"/>
              </a:rPr>
              <a:t>Watch the teacher use their plan to create their narrative.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A731D-E024-4333-A2D1-34EA07CA4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92" y="2739122"/>
            <a:ext cx="661729" cy="3295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ACA9BC-8583-4A7D-A32F-806BC6340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257" y="2739122"/>
            <a:ext cx="9449222" cy="275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1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BC13DC-BC26-46C7-B4BF-7099ABD23D83}"/>
              </a:ext>
            </a:extLst>
          </p:cNvPr>
          <p:cNvSpPr/>
          <p:nvPr/>
        </p:nvSpPr>
        <p:spPr>
          <a:xfrm>
            <a:off x="274820" y="873679"/>
            <a:ext cx="6683541" cy="269304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Why learn about Story Grammar?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/>
              <a:ea typeface="Segoe UI Symbol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It helps us write an exciting narrative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Makes it easier to plan a narrative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Makes it more interesting for the reader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0" y="265285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Read Passage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>
                <a:solidFill>
                  <a:srgbClr val="FFFFFF"/>
                </a:solidFill>
                <a:latin typeface="Segoe UI Symbol" panose="020B0502040204020203" pitchFamily="34" charset="0"/>
                <a:ea typeface="Segoe UI Symbol"/>
              </a:rPr>
              <a:t>2</a:t>
            </a:r>
            <a:r>
              <a:rPr lang="en-US">
                <a:solidFill>
                  <a:srgbClr val="FFFFFF"/>
                </a:solidFill>
                <a:latin typeface="Segoe UI Symbol" panose="020B0502040204020203" pitchFamily="34" charset="0"/>
                <a:ea typeface="Segoe UI Symbol"/>
              </a:rPr>
              <a:t>-5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Arial" panose="020B0604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16D65A0-D18E-4231-BD35-EBD1DD220603}"/>
              </a:ext>
            </a:extLst>
          </p:cNvPr>
          <p:cNvSpPr txBox="1">
            <a:spLocks/>
          </p:cNvSpPr>
          <p:nvPr/>
        </p:nvSpPr>
        <p:spPr>
          <a:xfrm>
            <a:off x="1406685" y="337799"/>
            <a:ext cx="1056701" cy="23083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RELEVANCE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57718666-92B9-9449-8C4D-563E4DBACCE5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Read Aloud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CC158B6-F591-8947-900F-A8BD2476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pic>
        <p:nvPicPr>
          <p:cNvPr id="29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89089CF7-9D22-0E4E-B706-15D133B00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2" t="4913" r="9132" b="2752"/>
          <a:stretch/>
        </p:blipFill>
        <p:spPr>
          <a:xfrm>
            <a:off x="2718217" y="122841"/>
            <a:ext cx="671832" cy="6718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4085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755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Read passage and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Ask question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>
                <a:solidFill>
                  <a:srgbClr val="FFFFFF"/>
                </a:solidFill>
                <a:latin typeface="Segoe UI Symbol" panose="020B0502040204020203" pitchFamily="34" charset="0"/>
                <a:ea typeface="Segoe UI Symbol"/>
              </a:rPr>
              <a:t>2</a:t>
            </a:r>
            <a:r>
              <a:rPr lang="en-US">
                <a:solidFill>
                  <a:srgbClr val="FFFFFF"/>
                </a:solidFill>
                <a:latin typeface="Segoe UI Symbol" panose="020B0502040204020203" pitchFamily="34" charset="0"/>
                <a:ea typeface="Segoe UI Symbol"/>
              </a:rPr>
              <a:t>-6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Arial" panose="020B0604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6606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SKILL/CONCEPT CLOSURE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B6EC101-47C7-6044-8355-6B9EFCA9B29F}"/>
              </a:ext>
            </a:extLst>
          </p:cNvPr>
          <p:cNvSpPr txBox="1">
            <a:spLocks/>
          </p:cNvSpPr>
          <p:nvPr/>
        </p:nvSpPr>
        <p:spPr>
          <a:xfrm>
            <a:off x="9580197" y="1716154"/>
            <a:ext cx="2597426" cy="1012755"/>
          </a:xfrm>
          <a:prstGeom prst="rect">
            <a:avLst/>
          </a:prstGeom>
          <a:solidFill>
            <a:schemeClr val="accent1">
              <a:alpha val="19608"/>
            </a:schemeClr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2000">
                <a:solidFill>
                  <a:srgbClr val="000000"/>
                </a:solidFill>
                <a:latin typeface="Segoe UI Symbol"/>
                <a:ea typeface="Segoe UI Symbol"/>
              </a:rPr>
              <a:t>The bell rang and Amy was late to class.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+mn-cs"/>
            </a:endParaRPr>
          </a:p>
        </p:txBody>
      </p:sp>
      <p:pic>
        <p:nvPicPr>
          <p:cNvPr id="16" name="Picture Placeholder 12">
            <a:extLst>
              <a:ext uri="{FF2B5EF4-FFF2-40B4-BE49-F238E27FC236}">
                <a16:creationId xmlns:a16="http://schemas.microsoft.com/office/drawing/2014/main" id="{5F067461-C357-8E4A-9852-7BEE5E4AC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8801953" y="775750"/>
            <a:ext cx="671833" cy="671833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62EF2D85-E82D-C244-BE6E-4FF554B7FA36}"/>
              </a:ext>
            </a:extLst>
          </p:cNvPr>
          <p:cNvSpPr txBox="1">
            <a:spLocks/>
          </p:cNvSpPr>
          <p:nvPr/>
        </p:nvSpPr>
        <p:spPr>
          <a:xfrm>
            <a:off x="9584343" y="662651"/>
            <a:ext cx="2609332" cy="40335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Write a </a:t>
            </a:r>
            <a:r>
              <a:rPr lang="en-US" sz="160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setting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 </a:t>
            </a:r>
            <a:r>
              <a:rPr lang="en-US" sz="160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to match.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/>
              <a:ea typeface="Segoe UI Symbol"/>
              <a:cs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C0B8FA-D13B-E24D-B39C-4D724612B6CF}"/>
              </a:ext>
            </a:extLst>
          </p:cNvPr>
          <p:cNvSpPr/>
          <p:nvPr/>
        </p:nvSpPr>
        <p:spPr>
          <a:xfrm>
            <a:off x="271172" y="906502"/>
            <a:ext cx="8236144" cy="193899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Today we have learnt about identifying the components of a fiction text in relation to story grammar. 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Segoe UI Symbol" panose="020B0502040204020203" pitchFamily="34" charset="0"/>
                <a:cs typeface="Segoe UI"/>
              </a:rPr>
              <a:t>Story grammar is the necessary components that a fiction text needs to have to be a narrative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E73346F-38A9-CB4D-89F9-111D64A693AE}"/>
              </a:ext>
            </a:extLst>
          </p:cNvPr>
          <p:cNvSpPr txBox="1">
            <a:spLocks/>
          </p:cNvSpPr>
          <p:nvPr/>
        </p:nvSpPr>
        <p:spPr>
          <a:xfrm>
            <a:off x="9594574" y="21682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31F0ED5-0004-4946-84D1-210D35D0D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BD6274B9-D646-9542-871D-BC9070263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869" y="1716154"/>
            <a:ext cx="671832" cy="67183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0B4962-813B-94AF-9ED7-AB716880B854}"/>
              </a:ext>
            </a:extLst>
          </p:cNvPr>
          <p:cNvSpPr txBox="1">
            <a:spLocks/>
          </p:cNvSpPr>
          <p:nvPr/>
        </p:nvSpPr>
        <p:spPr>
          <a:xfrm>
            <a:off x="9594052" y="3143172"/>
            <a:ext cx="2597426" cy="458757"/>
          </a:xfrm>
          <a:prstGeom prst="rect">
            <a:avLst/>
          </a:prstGeom>
          <a:solidFill>
            <a:schemeClr val="accent1">
              <a:alpha val="19608"/>
            </a:schemeClr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2000" b="1">
                <a:solidFill>
                  <a:srgbClr val="000000"/>
                </a:solidFill>
                <a:latin typeface="Segoe UI Symbol"/>
                <a:ea typeface="Segoe UI Symbol"/>
              </a:rPr>
              <a:t>Setting:</a:t>
            </a:r>
            <a:r>
              <a:rPr lang="en-AU" sz="2000">
                <a:solidFill>
                  <a:srgbClr val="000000"/>
                </a:solidFill>
                <a:latin typeface="Segoe UI Symbol"/>
                <a:ea typeface="Segoe UI Symbol"/>
              </a:rPr>
              <a:t> School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8358F-B6D6-8180-04D7-21A6741CBD5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8A4E1F5-D4CB-F7EB-15BD-81536E684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989" b="909"/>
          <a:stretch/>
        </p:blipFill>
        <p:spPr>
          <a:xfrm>
            <a:off x="211099" y="3372550"/>
            <a:ext cx="8938820" cy="18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4" grpId="0" uiExpand="1" build="p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C261-D9A9-49BF-8B31-7F8AA979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84" y="3211"/>
            <a:ext cx="5217172" cy="11588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Segoe UI Symbol" panose="020B0502040204020203" pitchFamily="34" charset="0"/>
                <a:ea typeface="Segoe UI Symbol" panose="020B0502040204020203" pitchFamily="34" charset="0"/>
              </a:rPr>
              <a:t>Your task today</a:t>
            </a:r>
          </a:p>
        </p:txBody>
      </p:sp>
      <p:pic>
        <p:nvPicPr>
          <p:cNvPr id="370" name="Picture 369" descr="Icon&#10;&#10;Description automatically generated">
            <a:extLst>
              <a:ext uri="{FF2B5EF4-FFF2-40B4-BE49-F238E27FC236}">
                <a16:creationId xmlns:a16="http://schemas.microsoft.com/office/drawing/2014/main" id="{9B6EC7F4-8CAD-B347-9B07-D763F4DBB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2" t="10152" r="10152" b="10152"/>
          <a:stretch/>
        </p:blipFill>
        <p:spPr>
          <a:xfrm>
            <a:off x="9522827" y="368209"/>
            <a:ext cx="1248769" cy="1251262"/>
          </a:xfrm>
          <a:prstGeom prst="ellipse">
            <a:avLst/>
          </a:prstGeom>
        </p:spPr>
      </p:pic>
      <p:pic>
        <p:nvPicPr>
          <p:cNvPr id="371" name="Picture 370">
            <a:extLst>
              <a:ext uri="{FF2B5EF4-FFF2-40B4-BE49-F238E27FC236}">
                <a16:creationId xmlns:a16="http://schemas.microsoft.com/office/drawing/2014/main" id="{3F52284E-F039-684F-B1DD-A870C50D2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118" y="2732027"/>
            <a:ext cx="696797" cy="693051"/>
          </a:xfrm>
          <a:prstGeom prst="rect">
            <a:avLst/>
          </a:prstGeom>
        </p:spPr>
      </p:pic>
      <p:sp>
        <p:nvSpPr>
          <p:cNvPr id="372" name="Title 1">
            <a:extLst>
              <a:ext uri="{FF2B5EF4-FFF2-40B4-BE49-F238E27FC236}">
                <a16:creationId xmlns:a16="http://schemas.microsoft.com/office/drawing/2014/main" id="{B3535AA6-42AD-FA48-B33A-AE6DEA1C5071}"/>
              </a:ext>
            </a:extLst>
          </p:cNvPr>
          <p:cNvSpPr txBox="1">
            <a:spLocks/>
          </p:cNvSpPr>
          <p:nvPr/>
        </p:nvSpPr>
        <p:spPr>
          <a:xfrm>
            <a:off x="10706743" y="3472564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Punctuation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73" name="Title 1">
            <a:extLst>
              <a:ext uri="{FF2B5EF4-FFF2-40B4-BE49-F238E27FC236}">
                <a16:creationId xmlns:a16="http://schemas.microsoft.com/office/drawing/2014/main" id="{08AA568F-683F-D048-8ED9-879948CDE78F}"/>
              </a:ext>
            </a:extLst>
          </p:cNvPr>
          <p:cNvSpPr txBox="1">
            <a:spLocks/>
          </p:cNvSpPr>
          <p:nvPr/>
        </p:nvSpPr>
        <p:spPr>
          <a:xfrm>
            <a:off x="10684783" y="758946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Full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Sentences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pic>
        <p:nvPicPr>
          <p:cNvPr id="374" name="Picture 373">
            <a:extLst>
              <a:ext uri="{FF2B5EF4-FFF2-40B4-BE49-F238E27FC236}">
                <a16:creationId xmlns:a16="http://schemas.microsoft.com/office/drawing/2014/main" id="{5E029A37-D4FA-0449-9882-78702075D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017" y="33703"/>
            <a:ext cx="697898" cy="693051"/>
          </a:xfrm>
          <a:prstGeom prst="rect">
            <a:avLst/>
          </a:prstGeom>
        </p:spPr>
      </p:pic>
      <p:pic>
        <p:nvPicPr>
          <p:cNvPr id="375" name="Picture 374">
            <a:extLst>
              <a:ext uri="{FF2B5EF4-FFF2-40B4-BE49-F238E27FC236}">
                <a16:creationId xmlns:a16="http://schemas.microsoft.com/office/drawing/2014/main" id="{EE654157-F416-0741-8CA9-79AD65AD5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387" y="1426617"/>
            <a:ext cx="699528" cy="693051"/>
          </a:xfrm>
          <a:prstGeom prst="rect">
            <a:avLst/>
          </a:prstGeom>
        </p:spPr>
      </p:pic>
      <p:sp>
        <p:nvSpPr>
          <p:cNvPr id="376" name="Title 1">
            <a:extLst>
              <a:ext uri="{FF2B5EF4-FFF2-40B4-BE49-F238E27FC236}">
                <a16:creationId xmlns:a16="http://schemas.microsoft.com/office/drawing/2014/main" id="{D789A9C6-CD3D-F645-BC79-B616439BB309}"/>
              </a:ext>
            </a:extLst>
          </p:cNvPr>
          <p:cNvSpPr txBox="1">
            <a:spLocks/>
          </p:cNvSpPr>
          <p:nvPr/>
        </p:nvSpPr>
        <p:spPr>
          <a:xfrm>
            <a:off x="10706742" y="2122410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Capital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Letters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pic>
        <p:nvPicPr>
          <p:cNvPr id="377" name="Picture 376" descr="Icon&#10;&#10;Description automatically generated">
            <a:extLst>
              <a:ext uri="{FF2B5EF4-FFF2-40B4-BE49-F238E27FC236}">
                <a16:creationId xmlns:a16="http://schemas.microsoft.com/office/drawing/2014/main" id="{B9293C59-E065-FF42-A3BA-44FF15641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755" y="92352"/>
            <a:ext cx="1322922" cy="13229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5CBA3A-F1DB-7B43-ACA5-4F7DD4553136}"/>
              </a:ext>
            </a:extLst>
          </p:cNvPr>
          <p:cNvSpPr/>
          <p:nvPr/>
        </p:nvSpPr>
        <p:spPr>
          <a:xfrm>
            <a:off x="174975" y="1477113"/>
            <a:ext cx="7503245" cy="156966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AU" sz="2400" b="1">
                <a:solidFill>
                  <a:srgbClr val="000000"/>
                </a:solidFill>
                <a:latin typeface="Segoe UI Symbol"/>
                <a:ea typeface="Segoe UI Symbol"/>
                <a:cs typeface="Calibri Light"/>
              </a:rPr>
              <a:t>Chose which picture you would like to write about. Write </a:t>
            </a: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your character, setting, problem and feeling paragraph. Make sure you follow your plan. You need 1-2 sentences for each section.</a:t>
            </a:r>
            <a:r>
              <a:rPr lang="en-AU" sz="2400" b="1">
                <a:solidFill>
                  <a:srgbClr val="000000"/>
                </a:solidFill>
                <a:latin typeface="Segoe UI Symbol"/>
                <a:ea typeface="Segoe UI Symbol"/>
                <a:cs typeface="Calibri Light"/>
              </a:rPr>
              <a:t> </a:t>
            </a:r>
            <a:endParaRPr kumimoji="0" lang="en-A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1AA5A-9DEF-4E5A-A4DA-CC4A11479040}"/>
              </a:ext>
            </a:extLst>
          </p:cNvPr>
          <p:cNvSpPr txBox="1"/>
          <p:nvPr/>
        </p:nvSpPr>
        <p:spPr>
          <a:xfrm>
            <a:off x="8139588" y="4164729"/>
            <a:ext cx="3633312" cy="2031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STEPS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/>
              <a:ea typeface="Segoe UI Symbol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1. Follow your plan.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 Symbol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2. Write a 1-2 sentences for the characters, setting, problem and feeling.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. Re-read your paragraph and check you have included each element in your narrative.</a:t>
            </a:r>
          </a:p>
        </p:txBody>
      </p:sp>
      <p:pic>
        <p:nvPicPr>
          <p:cNvPr id="13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9AFEF65-BA00-424D-915F-C68AE8B214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231" b="719"/>
          <a:stretch/>
        </p:blipFill>
        <p:spPr>
          <a:xfrm>
            <a:off x="214587" y="3303159"/>
            <a:ext cx="7591277" cy="1531052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66D3791-2C6F-4B49-A208-802799980F03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 panose="020B0502040204020203" pitchFamily="34" charset="0"/>
              </a:rPr>
              <a:t>2</a:t>
            </a:r>
            <a:r>
              <a:rPr lang="en-US">
                <a:latin typeface="Segoe UI Symbol" panose="020B0502040204020203" pitchFamily="34" charset="0"/>
              </a:rPr>
              <a:t>-7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426580FE-D111-44B2-AAF9-73D84A94D3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3361" y="4834211"/>
            <a:ext cx="3052969" cy="189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45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21E76-989F-5E4B-AB44-3F038CF31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 Symbol"/>
                <a:ea typeface="Segoe UI Symbol"/>
              </a:rPr>
              <a:t>Story Grammar</a:t>
            </a:r>
            <a:br>
              <a:rPr lang="en-US">
                <a:latin typeface="Segoe UI Symbol"/>
                <a:ea typeface="Segoe UI Symbol"/>
              </a:rPr>
            </a:br>
            <a:r>
              <a:rPr lang="en-US">
                <a:latin typeface="Segoe UI Symbol"/>
                <a:ea typeface="Segoe UI Symbol"/>
              </a:rPr>
              <a:t>Converting Plan to Paragraph</a:t>
            </a:r>
            <a:endParaRPr lang="en-US">
              <a:ea typeface="Segoe UI Symbo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413BF-8C48-B443-99CA-BA86ED485A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2931" y="2657112"/>
            <a:ext cx="3028950" cy="1987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ymbol"/>
                <a:ea typeface="Segoe UI Symbol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546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47554" y="6533877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>
                <a:solidFill>
                  <a:srgbClr val="FFFFFF"/>
                </a:solidFill>
                <a:latin typeface="Segoe UI Symbol"/>
                <a:ea typeface="Segoe UI Symbol"/>
                <a:cs typeface="Arial"/>
              </a:rPr>
              <a:t>1-1</a:t>
            </a:r>
            <a:endParaRPr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516874" y="98928"/>
            <a:ext cx="3706211" cy="70788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AU" sz="2000" b="1">
                <a:solidFill>
                  <a:srgbClr val="000000"/>
                </a:solidFill>
                <a:latin typeface="Segoe UI Symbol"/>
                <a:ea typeface="Segoe UI Symbol"/>
              </a:rPr>
              <a:t>Identify the Topic Sentence and Supporting Details</a:t>
            </a:r>
            <a:endParaRPr lang="en-AU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6E03C2-EC34-694B-BCB3-CD979148D0FB}"/>
              </a:ext>
            </a:extLst>
          </p:cNvPr>
          <p:cNvSpPr txBox="1"/>
          <p:nvPr/>
        </p:nvSpPr>
        <p:spPr>
          <a:xfrm>
            <a:off x="6615567" y="2803839"/>
            <a:ext cx="5106429" cy="2246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Steps:</a:t>
            </a: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 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1. Read all sentences.</a:t>
            </a:r>
            <a:endParaRPr lang="en-US" sz="2000">
              <a:latin typeface="calibri light"/>
              <a:ea typeface="+mn-lt"/>
              <a:cs typeface="calibri ligh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2. Identify which sentence is explaining a main idea and mark it with a T.S (Topic Sentence).</a:t>
            </a:r>
            <a:endParaRPr lang="en-US" sz="2000">
              <a:ea typeface="+mn-lt"/>
              <a:cs typeface="+mn-l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3. Identify which sentence/s have/has a detail that explains or proves the main idea and mark it as a S.D (Supporting Detail).</a:t>
            </a:r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D73B93-107D-4596-A1C2-0E844890F1ED}"/>
              </a:ext>
            </a:extLst>
          </p:cNvPr>
          <p:cNvSpPr/>
          <p:nvPr/>
        </p:nvSpPr>
        <p:spPr>
          <a:xfrm>
            <a:off x="340133" y="188010"/>
            <a:ext cx="1462260" cy="5539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Read and Model Steps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Use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+mn-cs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3D860E33-5098-4863-9071-C3557B9439D3}"/>
              </a:ext>
            </a:extLst>
          </p:cNvPr>
          <p:cNvSpPr txBox="1">
            <a:spLocks/>
          </p:cNvSpPr>
          <p:nvPr/>
        </p:nvSpPr>
        <p:spPr>
          <a:xfrm>
            <a:off x="2013347" y="267107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/>
                <a:cs typeface="+mn-cs"/>
              </a:rPr>
              <a:t>REVIEW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0311ECC7-2C2F-4393-9DB0-E9FB9F43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61" y="186866"/>
            <a:ext cx="728307" cy="72276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B76CDAA9-4CC7-4F16-8E6B-16925AEAD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465" y="2891350"/>
            <a:ext cx="671832" cy="671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DD7297-C820-E8D7-ED36-0D13E5923DF5}"/>
              </a:ext>
            </a:extLst>
          </p:cNvPr>
          <p:cNvSpPr txBox="1"/>
          <p:nvPr/>
        </p:nvSpPr>
        <p:spPr>
          <a:xfrm>
            <a:off x="8986" y="2742008"/>
            <a:ext cx="5290946" cy="2407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1300"/>
              </a:spcBef>
              <a:defRPr/>
            </a:pPr>
            <a:r>
              <a:rPr lang="en-AU">
                <a:solidFill>
                  <a:srgbClr val="000000"/>
                </a:solidFill>
                <a:latin typeface="Segoe UI Symbol"/>
                <a:ea typeface="Segoe UI Symbol"/>
                <a:cs typeface="Arial" panose="020B0604020202020204"/>
              </a:rPr>
              <a:t>He is a dual Brownlow Medallist.</a:t>
            </a:r>
            <a:endParaRPr lang="en-US">
              <a:cs typeface="Arial"/>
            </a:endParaRPr>
          </a:p>
          <a:p>
            <a:pPr>
              <a:lnSpc>
                <a:spcPct val="85000"/>
              </a:lnSpc>
              <a:spcBef>
                <a:spcPts val="1300"/>
              </a:spcBef>
              <a:defRPr/>
            </a:pPr>
            <a:endParaRPr lang="en-AU" b="1">
              <a:solidFill>
                <a:srgbClr val="000000"/>
              </a:solidFill>
              <a:latin typeface="Segoe UI"/>
              <a:ea typeface="+mn-lt"/>
              <a:cs typeface="Arial" panose="020B0604020202020204"/>
            </a:endParaRPr>
          </a:p>
          <a:p>
            <a:pPr>
              <a:lnSpc>
                <a:spcPct val="85000"/>
              </a:lnSpc>
              <a:spcBef>
                <a:spcPts val="1300"/>
              </a:spcBef>
              <a:defRPr/>
            </a:pPr>
            <a:r>
              <a:rPr lang="en-AU">
                <a:solidFill>
                  <a:srgbClr val="000000"/>
                </a:solidFill>
                <a:latin typeface="Segoe UI Symbol"/>
                <a:ea typeface="Segoe UI Symbol"/>
                <a:cs typeface="Arial" panose="020B0604020202020204"/>
              </a:rPr>
              <a:t>Adam Goodes is a professional Australian Rules football player.</a:t>
            </a:r>
            <a:endParaRPr lang="en-AU">
              <a:cs typeface="Arial"/>
            </a:endParaRPr>
          </a:p>
          <a:p>
            <a:pPr>
              <a:lnSpc>
                <a:spcPct val="85000"/>
              </a:lnSpc>
              <a:spcBef>
                <a:spcPts val="1300"/>
              </a:spcBef>
              <a:defRPr/>
            </a:pPr>
            <a:endParaRPr lang="en-AU" b="1">
              <a:latin typeface="Segoe UI"/>
              <a:cs typeface="Arial"/>
            </a:endParaRPr>
          </a:p>
          <a:p>
            <a:pPr>
              <a:lnSpc>
                <a:spcPct val="85000"/>
              </a:lnSpc>
              <a:spcBef>
                <a:spcPts val="1300"/>
              </a:spcBef>
              <a:defRPr/>
            </a:pPr>
            <a:r>
              <a:rPr lang="en-AU">
                <a:latin typeface="Segoe UI Symbol"/>
                <a:ea typeface="Segoe UI Symbol"/>
                <a:cs typeface="Arial"/>
              </a:rPr>
              <a:t>He played with the Sydney Swans in the Australian Football League.</a:t>
            </a:r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16F838-7EF4-5C89-C30B-50438447EF4D}"/>
              </a:ext>
            </a:extLst>
          </p:cNvPr>
          <p:cNvSpPr txBox="1"/>
          <p:nvPr/>
        </p:nvSpPr>
        <p:spPr>
          <a:xfrm>
            <a:off x="3454400" y="2713567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rgbClr val="FF0000"/>
                </a:solidFill>
              </a:rPr>
              <a:t>SD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23C8BAC-CB00-61DA-D83A-B5CF12899994}"/>
              </a:ext>
            </a:extLst>
          </p:cNvPr>
          <p:cNvSpPr txBox="1"/>
          <p:nvPr/>
        </p:nvSpPr>
        <p:spPr>
          <a:xfrm>
            <a:off x="1945217" y="4881033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rgbClr val="FF0000"/>
                </a:solidFill>
              </a:rPr>
              <a:t>SD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9BD586A-EF28-952A-23F5-CE5DBD9E67CF}"/>
              </a:ext>
            </a:extLst>
          </p:cNvPr>
          <p:cNvSpPr txBox="1"/>
          <p:nvPr/>
        </p:nvSpPr>
        <p:spPr>
          <a:xfrm>
            <a:off x="1674283" y="3869267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rgbClr val="FF0000"/>
                </a:solidFill>
                <a:cs typeface="Arial"/>
              </a:rPr>
              <a:t>TS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A picture containing person, sport, outdoor, player&#10;&#10;Description automatically generated">
            <a:extLst>
              <a:ext uri="{FF2B5EF4-FFF2-40B4-BE49-F238E27FC236}">
                <a16:creationId xmlns:a16="http://schemas.microsoft.com/office/drawing/2014/main" id="{C8127878-2931-ABE0-8E37-9F5FB1249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983" y="1105672"/>
            <a:ext cx="2161117" cy="14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Ask discussion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Briefly note examples of ways of adding detail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Arial"/>
              </a:rPr>
              <a:t>3-2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307A072-2C9B-4D72-BDA0-336CD3EAA48A}"/>
              </a:ext>
            </a:extLst>
          </p:cNvPr>
          <p:cNvSpPr txBox="1">
            <a:spLocks/>
          </p:cNvSpPr>
          <p:nvPr/>
        </p:nvSpPr>
        <p:spPr>
          <a:xfrm>
            <a:off x="2162002" y="344382"/>
            <a:ext cx="1056701" cy="23083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APK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EEB685-EF10-F64D-9ADD-BA291FEAC1E0}"/>
              </a:ext>
            </a:extLst>
          </p:cNvPr>
          <p:cNvSpPr/>
          <p:nvPr/>
        </p:nvSpPr>
        <p:spPr>
          <a:xfrm>
            <a:off x="399936" y="1225608"/>
            <a:ext cx="890689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What is Story Grammar?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0092EDC-17F7-5A41-BFB4-33D9810F3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1" t="1549" r="3723" b="3360"/>
          <a:stretch/>
        </p:blipFill>
        <p:spPr>
          <a:xfrm>
            <a:off x="3401341" y="130215"/>
            <a:ext cx="671832" cy="670250"/>
          </a:xfrm>
          <a:prstGeom prst="ellipse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6AC8FA-2CDE-7C49-8117-286326059FAC}"/>
              </a:ext>
            </a:extLst>
          </p:cNvPr>
          <p:cNvSpPr/>
          <p:nvPr/>
        </p:nvSpPr>
        <p:spPr>
          <a:xfrm>
            <a:off x="399936" y="1813344"/>
            <a:ext cx="9667989" cy="15081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+mn-lt"/>
                <a:cs typeface="Arial" panose="020B0604020202020204"/>
              </a:rPr>
              <a:t>Story grammar is the necessary components that a fiction text needs to have to be a narrative. 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99DB6C9-F3EB-B842-9FE2-73E58C45C85A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B80E2-A7C8-AC4E-B155-1208DE355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22AD24EF-AA67-4910-953A-4259915D8D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81" b="194"/>
          <a:stretch/>
        </p:blipFill>
        <p:spPr>
          <a:xfrm>
            <a:off x="753465" y="2896345"/>
            <a:ext cx="1980682" cy="379943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D9DA61-5C64-4BC3-B5B8-5027F2D0FC23}"/>
              </a:ext>
            </a:extLst>
          </p:cNvPr>
          <p:cNvGraphicFramePr>
            <a:graphicFrameLocks noGrp="1"/>
          </p:cNvGraphicFramePr>
          <p:nvPr/>
        </p:nvGraphicFramePr>
        <p:xfrm>
          <a:off x="2797969" y="2857499"/>
          <a:ext cx="8472426" cy="383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2426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Who is in the story (people, animals)​</a:t>
                      </a:r>
                      <a:endParaRPr lang="en-US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location – where is it happening? 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main challenge the characters have to overcome​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How the character feeling about the problem.​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796337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What the character planned or decided to do.​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962047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plan put into action.​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54981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result of the problem being solved​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844135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What is the conclusion? How does the story end?​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773999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How the character feels at the end of the story. 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225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29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0D50-E1A8-754C-927A-B37A0D49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 Symbol"/>
                <a:ea typeface="Segoe UI Symbol"/>
              </a:rPr>
              <a:t>I will write</a:t>
            </a:r>
            <a:r>
              <a:rPr lang="en-AU">
                <a:latin typeface="Segoe UI Symbol"/>
                <a:ea typeface="Segoe UI Symbol"/>
              </a:rPr>
              <a:t> the Plan, Attempt, Consequence, Ending and End Feeling.</a:t>
            </a:r>
            <a:endParaRPr lang="en-AU">
              <a:ea typeface="Segoe UI Symbol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689B5-8ED3-DF42-ADC9-5D664F505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935247"/>
            <a:ext cx="1689886" cy="230832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TODAY’S LEARNING GOAL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F08171-73FB-9A4D-ACC9-390719036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>
                <a:latin typeface="Segoe UI Symbol"/>
                <a:ea typeface="Segoe UI Symbol"/>
              </a:rPr>
              <a:t>3-3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79FFCA-5CA5-4433-984F-591D79F20A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B51AC3D-E2EE-1D4A-B69C-B5CB3FBE5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" t="1633" r="1123" b="1670"/>
          <a:stretch/>
        </p:blipFill>
        <p:spPr>
          <a:xfrm>
            <a:off x="8880373" y="2332437"/>
            <a:ext cx="2321945" cy="2324429"/>
          </a:xfrm>
          <a:prstGeom prst="ellipse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4B32107-3185-1747-AD9F-F89B930E47F8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D45F95-A778-6542-8937-739872ECF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61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Arial"/>
              </a:rPr>
              <a:t>3-4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0D5A6E-1118-054A-BF8B-F3C3E568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455422" y="258702"/>
            <a:ext cx="3706211" cy="70788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Story Grammar: S.P.F (Setting, Problem, Feeling)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54B53F-E604-48E5-8249-9EC7EF3FD128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SKILL DEVELOPMENT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6F4843-4BD5-485E-9A52-B921A50E8B1C}"/>
              </a:ext>
            </a:extLst>
          </p:cNvPr>
          <p:cNvSpPr/>
          <p:nvPr/>
        </p:nvSpPr>
        <p:spPr>
          <a:xfrm>
            <a:off x="274820" y="265285"/>
            <a:ext cx="14622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Read and Model Steps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Use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Ask question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F552CC-E15B-4FD2-9ABC-3623C3A62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67F6BB62-B723-4E45-B421-239C3701975F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86B95E-1CF7-4614-BA48-CFD08F3D3520}"/>
              </a:ext>
            </a:extLst>
          </p:cNvPr>
          <p:cNvSpPr/>
          <p:nvPr/>
        </p:nvSpPr>
        <p:spPr>
          <a:xfrm>
            <a:off x="770509" y="1339578"/>
            <a:ext cx="8906890" cy="8617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Creating the middle and ending of a narrative</a:t>
            </a:r>
            <a:r>
              <a:rPr lang="en-US" sz="3200" b="1">
                <a:solidFill>
                  <a:srgbClr val="000000"/>
                </a:solidFill>
                <a:latin typeface="Segoe UI Symbol"/>
                <a:ea typeface="Segoe UI Symbol"/>
                <a:cs typeface="Calibri Light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62752B-E83C-44BB-9E51-4EECE11A52E1}"/>
              </a:ext>
            </a:extLst>
          </p:cNvPr>
          <p:cNvSpPr/>
          <p:nvPr/>
        </p:nvSpPr>
        <p:spPr>
          <a:xfrm>
            <a:off x="770509" y="1927314"/>
            <a:ext cx="9667989" cy="10464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000">
                <a:solidFill>
                  <a:srgbClr val="000000"/>
                </a:solidFill>
                <a:latin typeface="Segoe UI Symbol"/>
                <a:ea typeface="+mn-lt"/>
                <a:cs typeface="Arial" panose="020B0604020202020204"/>
              </a:rPr>
              <a:t>Watch the teacher use their plan to finish their narrative.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A731D-E024-4333-A2D1-34EA07CA4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92" y="2739122"/>
            <a:ext cx="661729" cy="3295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3F341E-9AF2-419C-A402-7AFD86B0F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148" y="2798340"/>
            <a:ext cx="8972217" cy="329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0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Ask discussion question</a:t>
            </a:r>
          </a:p>
          <a:p>
            <a:r>
              <a:rPr lang="en-US" sz="1000">
                <a:latin typeface="Segoe UI Symbol" panose="020B0502040204020203" pitchFamily="34" charset="0"/>
              </a:rPr>
              <a:t>Briefly note examples of ways of adding detail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/>
                <a:ea typeface="Segoe UI Symbol"/>
                <a:cs typeface="Arial"/>
              </a:rPr>
              <a:t>1</a:t>
            </a:r>
            <a:r>
              <a:rPr lang="en-US">
                <a:latin typeface="Segoe UI Symbol"/>
                <a:ea typeface="Segoe UI Symbol"/>
                <a:cs typeface="Arial"/>
              </a:rPr>
              <a:t>-2</a:t>
            </a:r>
            <a:endParaRPr lang="en-US">
              <a:latin typeface="Segoe UI Symbol" panose="020B0502040204020203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307A072-2C9B-4D72-BDA0-336CD3EAA48A}"/>
              </a:ext>
            </a:extLst>
          </p:cNvPr>
          <p:cNvSpPr txBox="1">
            <a:spLocks/>
          </p:cNvSpPr>
          <p:nvPr/>
        </p:nvSpPr>
        <p:spPr>
          <a:xfrm>
            <a:off x="2162002" y="344382"/>
            <a:ext cx="1056701" cy="23083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APK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EEB685-EF10-F64D-9ADD-BA291FEAC1E0}"/>
              </a:ext>
            </a:extLst>
          </p:cNvPr>
          <p:cNvSpPr/>
          <p:nvPr/>
        </p:nvSpPr>
        <p:spPr>
          <a:xfrm>
            <a:off x="399936" y="1225608"/>
            <a:ext cx="890689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latin typeface="Segoe UI Symbol"/>
                <a:ea typeface="Segoe UI Symbol"/>
                <a:cs typeface="Calibri Light"/>
              </a:rPr>
              <a:t>What is Story Grammar?</a:t>
            </a:r>
            <a:endParaRPr lang="en-US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0092EDC-17F7-5A41-BFB4-33D9810F3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1" t="1549" r="3723" b="3360"/>
          <a:stretch/>
        </p:blipFill>
        <p:spPr>
          <a:xfrm>
            <a:off x="3401341" y="130215"/>
            <a:ext cx="671832" cy="670250"/>
          </a:xfrm>
          <a:prstGeom prst="ellipse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6AC8FA-2CDE-7C49-8117-286326059FAC}"/>
              </a:ext>
            </a:extLst>
          </p:cNvPr>
          <p:cNvSpPr/>
          <p:nvPr/>
        </p:nvSpPr>
        <p:spPr>
          <a:xfrm>
            <a:off x="399936" y="1813344"/>
            <a:ext cx="9667989" cy="15081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3000">
                <a:latin typeface="Segoe UI Symbol"/>
                <a:ea typeface="+mn-lt"/>
                <a:cs typeface="+mn-lt"/>
              </a:rPr>
              <a:t>Story grammar is the necessary components that a fiction text needs to have to be a narrative. </a:t>
            </a:r>
            <a:endParaRPr lang="en-US" sz="3000">
              <a:latin typeface="Segoe UI Symbol"/>
              <a:ea typeface="Segoe UI Symbol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99DB6C9-F3EB-B842-9FE2-73E58C45C85A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B80E2-A7C8-AC4E-B155-1208DE355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22AD24EF-AA67-4910-953A-4259915D8D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81" b="194"/>
          <a:stretch/>
        </p:blipFill>
        <p:spPr>
          <a:xfrm>
            <a:off x="753465" y="2896345"/>
            <a:ext cx="1980682" cy="379943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D9DA61-5C64-4BC3-B5B8-5027F2D0F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680908"/>
              </p:ext>
            </p:extLst>
          </p:nvPr>
        </p:nvGraphicFramePr>
        <p:xfrm>
          <a:off x="2797969" y="2857499"/>
          <a:ext cx="8472426" cy="383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2426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Who is in the story (people, animals)​</a:t>
                      </a:r>
                      <a:endParaRPr lang="en-US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location – where is it happening? 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main challenge the characters have to overcome​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How the character feeling about the problem.​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796337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What the character planned or decided to do.​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962047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plan put into action.​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54981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The result of the problem being solved​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844135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What is the conclusion? How does the story end?​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773999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How the character feels at the end of the story. 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225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1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BC13DC-BC26-46C7-B4BF-7099ABD23D83}"/>
              </a:ext>
            </a:extLst>
          </p:cNvPr>
          <p:cNvSpPr/>
          <p:nvPr/>
        </p:nvSpPr>
        <p:spPr>
          <a:xfrm>
            <a:off x="274820" y="873679"/>
            <a:ext cx="6683541" cy="269304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Why learn about Story Grammar?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/>
              <a:ea typeface="Segoe UI Symbol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It helps us write an exciting narrative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Makes it easier to plan a narrative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Makes it more interesting for the reader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0" y="265285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Read Passage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/>
                <a:cs typeface="Arial" panose="020B0604020202020204" pitchFamily="34" charset="0"/>
              </a:rPr>
              <a:t>3-5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Arial" panose="020B0604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16D65A0-D18E-4231-BD35-EBD1DD220603}"/>
              </a:ext>
            </a:extLst>
          </p:cNvPr>
          <p:cNvSpPr txBox="1">
            <a:spLocks/>
          </p:cNvSpPr>
          <p:nvPr/>
        </p:nvSpPr>
        <p:spPr>
          <a:xfrm>
            <a:off x="1406685" y="337799"/>
            <a:ext cx="1056701" cy="23083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RELEVANCE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57718666-92B9-9449-8C4D-563E4DBACCE5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Read Aloud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CC158B6-F591-8947-900F-A8BD2476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pic>
        <p:nvPicPr>
          <p:cNvPr id="29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89089CF7-9D22-0E4E-B706-15D133B00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2" t="4913" r="9132" b="2752"/>
          <a:stretch/>
        </p:blipFill>
        <p:spPr>
          <a:xfrm>
            <a:off x="2718217" y="122841"/>
            <a:ext cx="671832" cy="6718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6086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755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Read passage and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Ask question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/>
                <a:cs typeface="Arial" panose="020B0604020202020204" pitchFamily="34" charset="0"/>
              </a:rPr>
              <a:t>3-6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6606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SKILL/CONCEPT CLOSURE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B6EC101-47C7-6044-8355-6B9EFCA9B29F}"/>
              </a:ext>
            </a:extLst>
          </p:cNvPr>
          <p:cNvSpPr txBox="1">
            <a:spLocks/>
          </p:cNvSpPr>
          <p:nvPr/>
        </p:nvSpPr>
        <p:spPr>
          <a:xfrm>
            <a:off x="9580197" y="1716154"/>
            <a:ext cx="2597426" cy="735756"/>
          </a:xfrm>
          <a:prstGeom prst="rect">
            <a:avLst/>
          </a:prstGeom>
          <a:solidFill>
            <a:schemeClr val="accent1">
              <a:alpha val="19608"/>
            </a:schemeClr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2000">
                <a:solidFill>
                  <a:srgbClr val="000000"/>
                </a:solidFill>
                <a:latin typeface="Segoe UI Symbol"/>
                <a:ea typeface="Segoe UI Symbol"/>
              </a:rPr>
              <a:t>The end feeling tells the reader ______ 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+mn-cs"/>
            </a:endParaRPr>
          </a:p>
        </p:txBody>
      </p:sp>
      <p:pic>
        <p:nvPicPr>
          <p:cNvPr id="16" name="Picture Placeholder 12">
            <a:extLst>
              <a:ext uri="{FF2B5EF4-FFF2-40B4-BE49-F238E27FC236}">
                <a16:creationId xmlns:a16="http://schemas.microsoft.com/office/drawing/2014/main" id="{5F067461-C357-8E4A-9852-7BEE5E4AC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8801953" y="775750"/>
            <a:ext cx="671833" cy="671833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62EF2D85-E82D-C244-BE6E-4FF554B7FA36}"/>
              </a:ext>
            </a:extLst>
          </p:cNvPr>
          <p:cNvSpPr txBox="1">
            <a:spLocks/>
          </p:cNvSpPr>
          <p:nvPr/>
        </p:nvSpPr>
        <p:spPr>
          <a:xfrm>
            <a:off x="9584343" y="662651"/>
            <a:ext cx="2609332" cy="846555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In story grammar, what does the </a:t>
            </a:r>
            <a:r>
              <a:rPr lang="en-US" sz="160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'end feeling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' element explain?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C0B8FA-D13B-E24D-B39C-4D724612B6CF}"/>
              </a:ext>
            </a:extLst>
          </p:cNvPr>
          <p:cNvSpPr/>
          <p:nvPr/>
        </p:nvSpPr>
        <p:spPr>
          <a:xfrm>
            <a:off x="271172" y="906502"/>
            <a:ext cx="8236144" cy="193899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Today we have learnt about identifying the components of a fiction text in relation to story grammar. 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Segoe UI Symbol" panose="020B0502040204020203" pitchFamily="34" charset="0"/>
                <a:cs typeface="Segoe UI"/>
              </a:rPr>
              <a:t>Story grammar is the necessary components that a fiction text needs to have to be a narrative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E73346F-38A9-CB4D-89F9-111D64A693AE}"/>
              </a:ext>
            </a:extLst>
          </p:cNvPr>
          <p:cNvSpPr txBox="1">
            <a:spLocks/>
          </p:cNvSpPr>
          <p:nvPr/>
        </p:nvSpPr>
        <p:spPr>
          <a:xfrm>
            <a:off x="9594574" y="21682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31F0ED5-0004-4946-84D1-210D35D0D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55AA7E38-B548-F09E-E2E8-AFBD97A2F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17" y="3429000"/>
            <a:ext cx="8077199" cy="2171711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A5E30BE-7788-CB19-4C0E-B2C111BF7806}"/>
              </a:ext>
            </a:extLst>
          </p:cNvPr>
          <p:cNvSpPr txBox="1">
            <a:spLocks/>
          </p:cNvSpPr>
          <p:nvPr/>
        </p:nvSpPr>
        <p:spPr>
          <a:xfrm>
            <a:off x="9584746" y="2687420"/>
            <a:ext cx="2597426" cy="2397749"/>
          </a:xfrm>
          <a:prstGeom prst="rect">
            <a:avLst/>
          </a:prstGeom>
          <a:solidFill>
            <a:schemeClr val="accent1">
              <a:alpha val="19608"/>
            </a:schemeClr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2000">
                <a:solidFill>
                  <a:srgbClr val="000000"/>
                </a:solidFill>
                <a:latin typeface="Segoe UI Symbol"/>
                <a:ea typeface="Segoe UI Symbol"/>
              </a:rPr>
              <a:t>The end feeling tells the reader </a:t>
            </a:r>
            <a:r>
              <a:rPr lang="en-AU" sz="2000" b="1">
                <a:solidFill>
                  <a:srgbClr val="000000"/>
                </a:solidFill>
                <a:latin typeface="Segoe UI Symbol"/>
                <a:ea typeface="Segoe UI Symbol"/>
              </a:rPr>
              <a:t>how the character(s) feel about the problem being solved and what they have learnt from their experience.</a:t>
            </a:r>
            <a:endParaRPr kumimoji="0" lang="en-AU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74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4" grpId="0" uiExpand="1" build="p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C261-D9A9-49BF-8B31-7F8AA979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84" y="3211"/>
            <a:ext cx="5217172" cy="11588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Segoe UI Symbol" panose="020B0502040204020203" pitchFamily="34" charset="0"/>
                <a:ea typeface="Segoe UI Symbol" panose="020B0502040204020203" pitchFamily="34" charset="0"/>
              </a:rPr>
              <a:t>Your task today</a:t>
            </a:r>
          </a:p>
        </p:txBody>
      </p:sp>
      <p:pic>
        <p:nvPicPr>
          <p:cNvPr id="370" name="Picture 369" descr="Icon&#10;&#10;Description automatically generated">
            <a:extLst>
              <a:ext uri="{FF2B5EF4-FFF2-40B4-BE49-F238E27FC236}">
                <a16:creationId xmlns:a16="http://schemas.microsoft.com/office/drawing/2014/main" id="{9B6EC7F4-8CAD-B347-9B07-D763F4DBB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2" t="10152" r="10152" b="10152"/>
          <a:stretch/>
        </p:blipFill>
        <p:spPr>
          <a:xfrm>
            <a:off x="9522827" y="368209"/>
            <a:ext cx="1248769" cy="1251262"/>
          </a:xfrm>
          <a:prstGeom prst="ellipse">
            <a:avLst/>
          </a:prstGeom>
        </p:spPr>
      </p:pic>
      <p:pic>
        <p:nvPicPr>
          <p:cNvPr id="371" name="Picture 370">
            <a:extLst>
              <a:ext uri="{FF2B5EF4-FFF2-40B4-BE49-F238E27FC236}">
                <a16:creationId xmlns:a16="http://schemas.microsoft.com/office/drawing/2014/main" id="{3F52284E-F039-684F-B1DD-A870C50D2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118" y="2732027"/>
            <a:ext cx="696797" cy="693051"/>
          </a:xfrm>
          <a:prstGeom prst="rect">
            <a:avLst/>
          </a:prstGeom>
        </p:spPr>
      </p:pic>
      <p:sp>
        <p:nvSpPr>
          <p:cNvPr id="372" name="Title 1">
            <a:extLst>
              <a:ext uri="{FF2B5EF4-FFF2-40B4-BE49-F238E27FC236}">
                <a16:creationId xmlns:a16="http://schemas.microsoft.com/office/drawing/2014/main" id="{B3535AA6-42AD-FA48-B33A-AE6DEA1C5071}"/>
              </a:ext>
            </a:extLst>
          </p:cNvPr>
          <p:cNvSpPr txBox="1">
            <a:spLocks/>
          </p:cNvSpPr>
          <p:nvPr/>
        </p:nvSpPr>
        <p:spPr>
          <a:xfrm>
            <a:off x="10706743" y="3472564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Punctuation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73" name="Title 1">
            <a:extLst>
              <a:ext uri="{FF2B5EF4-FFF2-40B4-BE49-F238E27FC236}">
                <a16:creationId xmlns:a16="http://schemas.microsoft.com/office/drawing/2014/main" id="{08AA568F-683F-D048-8ED9-879948CDE78F}"/>
              </a:ext>
            </a:extLst>
          </p:cNvPr>
          <p:cNvSpPr txBox="1">
            <a:spLocks/>
          </p:cNvSpPr>
          <p:nvPr/>
        </p:nvSpPr>
        <p:spPr>
          <a:xfrm>
            <a:off x="10684783" y="758946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Full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Sentences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pic>
        <p:nvPicPr>
          <p:cNvPr id="374" name="Picture 373">
            <a:extLst>
              <a:ext uri="{FF2B5EF4-FFF2-40B4-BE49-F238E27FC236}">
                <a16:creationId xmlns:a16="http://schemas.microsoft.com/office/drawing/2014/main" id="{5E029A37-D4FA-0449-9882-78702075D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017" y="33703"/>
            <a:ext cx="697898" cy="693051"/>
          </a:xfrm>
          <a:prstGeom prst="rect">
            <a:avLst/>
          </a:prstGeom>
        </p:spPr>
      </p:pic>
      <p:pic>
        <p:nvPicPr>
          <p:cNvPr id="375" name="Picture 374">
            <a:extLst>
              <a:ext uri="{FF2B5EF4-FFF2-40B4-BE49-F238E27FC236}">
                <a16:creationId xmlns:a16="http://schemas.microsoft.com/office/drawing/2014/main" id="{EE654157-F416-0741-8CA9-79AD65AD5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387" y="1426617"/>
            <a:ext cx="699528" cy="693051"/>
          </a:xfrm>
          <a:prstGeom prst="rect">
            <a:avLst/>
          </a:prstGeom>
        </p:spPr>
      </p:pic>
      <p:sp>
        <p:nvSpPr>
          <p:cNvPr id="376" name="Title 1">
            <a:extLst>
              <a:ext uri="{FF2B5EF4-FFF2-40B4-BE49-F238E27FC236}">
                <a16:creationId xmlns:a16="http://schemas.microsoft.com/office/drawing/2014/main" id="{D789A9C6-CD3D-F645-BC79-B616439BB309}"/>
              </a:ext>
            </a:extLst>
          </p:cNvPr>
          <p:cNvSpPr txBox="1">
            <a:spLocks/>
          </p:cNvSpPr>
          <p:nvPr/>
        </p:nvSpPr>
        <p:spPr>
          <a:xfrm>
            <a:off x="10706742" y="2122410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Capital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Letters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pic>
        <p:nvPicPr>
          <p:cNvPr id="377" name="Picture 376" descr="Icon&#10;&#10;Description automatically generated">
            <a:extLst>
              <a:ext uri="{FF2B5EF4-FFF2-40B4-BE49-F238E27FC236}">
                <a16:creationId xmlns:a16="http://schemas.microsoft.com/office/drawing/2014/main" id="{B9293C59-E065-FF42-A3BA-44FF15641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755" y="92352"/>
            <a:ext cx="1322922" cy="13229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5CBA3A-F1DB-7B43-ACA5-4F7DD4553136}"/>
              </a:ext>
            </a:extLst>
          </p:cNvPr>
          <p:cNvSpPr/>
          <p:nvPr/>
        </p:nvSpPr>
        <p:spPr>
          <a:xfrm>
            <a:off x="174975" y="1477113"/>
            <a:ext cx="7503245" cy="120032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Write your plan, attempt, consequence, ending and end feeling. Make sure you follow your plan. You need 1-2 sentences for each section.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1AA5A-9DEF-4E5A-A4DA-CC4A11479040}"/>
              </a:ext>
            </a:extLst>
          </p:cNvPr>
          <p:cNvSpPr txBox="1"/>
          <p:nvPr/>
        </p:nvSpPr>
        <p:spPr>
          <a:xfrm>
            <a:off x="757646" y="5226765"/>
            <a:ext cx="5830031" cy="1538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STEPS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 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/>
              <a:ea typeface="Segoe UI Symbol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1. Follow your plan.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 Symbol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2. Write a 1-2 sentences for the plan, attempt, consequence, ending and end feeling.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lt"/>
                <a:cs typeface="Arial" panose="020B0604020202020204"/>
              </a:rPr>
              <a:t>. Re-read your paragraph and check you have included each element in your narrative.</a:t>
            </a:r>
          </a:p>
        </p:txBody>
      </p:sp>
      <p:pic>
        <p:nvPicPr>
          <p:cNvPr id="15" name="Picture 4" descr="Text&#10;&#10;Description automatically generated">
            <a:extLst>
              <a:ext uri="{FF2B5EF4-FFF2-40B4-BE49-F238E27FC236}">
                <a16:creationId xmlns:a16="http://schemas.microsoft.com/office/drawing/2014/main" id="{5798F127-EEE4-420A-9D06-AF4BD30E0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137" y="2891302"/>
            <a:ext cx="8077199" cy="2171711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F30F6BB-F520-4640-B52F-4E368844896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 panose="020B0502040204020203" pitchFamily="34" charset="0"/>
              </a:rPr>
              <a:t>3</a:t>
            </a:r>
            <a:r>
              <a:rPr lang="en-US">
                <a:latin typeface="Segoe UI Symbol" panose="020B0502040204020203" pitchFamily="34" charset="0"/>
              </a:rPr>
              <a:t>-8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F3202E19-B1BF-41E5-B799-E399F4F9B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0726" y="4115773"/>
            <a:ext cx="3052969" cy="189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21E76-989F-5E4B-AB44-3F038CF3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9339"/>
            <a:ext cx="10515600" cy="2192404"/>
          </a:xfrm>
        </p:spPr>
        <p:txBody>
          <a:bodyPr>
            <a:normAutofit/>
          </a:bodyPr>
          <a:lstStyle/>
          <a:p>
            <a:r>
              <a:rPr lang="en-US">
                <a:latin typeface="Segoe UI Symbol"/>
                <a:ea typeface="Segoe UI Symbol"/>
              </a:rPr>
              <a:t>Editing and Revising </a:t>
            </a:r>
            <a:endParaRPr lang="en-US">
              <a:ea typeface="Segoe UI Symbol"/>
            </a:endParaRPr>
          </a:p>
          <a:p>
            <a:endParaRPr lang="en-US">
              <a:ea typeface="Segoe UI Symbo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24B29-9719-4D06-B1FE-4F761354BC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5625" y="3221808"/>
            <a:ext cx="3028950" cy="4143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ymbol"/>
                <a:ea typeface="Segoe UI Symbol"/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3837584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47554" y="6533877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>
                <a:solidFill>
                  <a:srgbClr val="FFFFFF"/>
                </a:solidFill>
                <a:latin typeface="Segoe UI Symbol"/>
                <a:ea typeface="Segoe UI Symbol"/>
                <a:cs typeface="Arial"/>
              </a:rPr>
              <a:t>1-1</a:t>
            </a:r>
            <a:endParaRPr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516874" y="98928"/>
            <a:ext cx="3706211" cy="70788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AU" sz="2000" b="1">
                <a:solidFill>
                  <a:srgbClr val="000000"/>
                </a:solidFill>
                <a:latin typeface="Segoe UI Symbol"/>
                <a:ea typeface="Segoe UI Symbol"/>
              </a:rPr>
              <a:t>Identify the Topic Sentence and Supporting Details</a:t>
            </a:r>
            <a:endParaRPr lang="en-AU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/>
              <a:ea typeface="Segoe UI Symbo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6E03C2-EC34-694B-BCB3-CD979148D0FB}"/>
              </a:ext>
            </a:extLst>
          </p:cNvPr>
          <p:cNvSpPr txBox="1"/>
          <p:nvPr/>
        </p:nvSpPr>
        <p:spPr>
          <a:xfrm>
            <a:off x="6615567" y="2803839"/>
            <a:ext cx="5106429" cy="2246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Steps:</a:t>
            </a: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 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1. Read all sentences.</a:t>
            </a:r>
            <a:endParaRPr lang="en-US" sz="2000">
              <a:latin typeface="calibri light"/>
              <a:ea typeface="+mn-lt"/>
              <a:cs typeface="calibri ligh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2. Identify which sentence is explaining a main idea and mark it with a T.S (Topic Sentence).</a:t>
            </a:r>
            <a:endParaRPr lang="en-US" sz="2000">
              <a:ea typeface="+mn-lt"/>
              <a:cs typeface="+mn-lt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calibri light"/>
                <a:ea typeface="Segoe UI Symbol"/>
                <a:cs typeface="calibri light"/>
              </a:rPr>
              <a:t>3. Identify which sentence/s have/has a detail that explains or proves the main idea and mark it as a S.D (Supporting Detail).</a:t>
            </a:r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D73B93-107D-4596-A1C2-0E844890F1ED}"/>
              </a:ext>
            </a:extLst>
          </p:cNvPr>
          <p:cNvSpPr/>
          <p:nvPr/>
        </p:nvSpPr>
        <p:spPr>
          <a:xfrm>
            <a:off x="340133" y="188010"/>
            <a:ext cx="1462260" cy="5539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Read and Model Steps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Use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+mn-cs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3D860E33-5098-4863-9071-C3557B9439D3}"/>
              </a:ext>
            </a:extLst>
          </p:cNvPr>
          <p:cNvSpPr txBox="1">
            <a:spLocks/>
          </p:cNvSpPr>
          <p:nvPr/>
        </p:nvSpPr>
        <p:spPr>
          <a:xfrm>
            <a:off x="2013347" y="267107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/>
                <a:cs typeface="+mn-cs"/>
              </a:rPr>
              <a:t>REVIEW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0311ECC7-2C2F-4393-9DB0-E9FB9F43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61" y="186866"/>
            <a:ext cx="728307" cy="72276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B76CDAA9-4CC7-4F16-8E6B-16925AEAD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465" y="2891350"/>
            <a:ext cx="671832" cy="67183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92935A0C-41C1-9389-FD02-DAD310C39DA6}"/>
              </a:ext>
            </a:extLst>
          </p:cNvPr>
          <p:cNvSpPr txBox="1"/>
          <p:nvPr/>
        </p:nvSpPr>
        <p:spPr>
          <a:xfrm>
            <a:off x="374562" y="3355188"/>
            <a:ext cx="413512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Arial"/>
                <a:ea typeface="Segoe UI Symbol"/>
                <a:cs typeface="Arial"/>
              </a:rPr>
              <a:t>Won the women’s 400 metres.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C33A7FD7-F4A8-AC63-07AF-7A40D61993EB}"/>
              </a:ext>
            </a:extLst>
          </p:cNvPr>
          <p:cNvSpPr txBox="1"/>
          <p:nvPr/>
        </p:nvSpPr>
        <p:spPr>
          <a:xfrm>
            <a:off x="422526" y="4110040"/>
            <a:ext cx="4135120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Arial"/>
                <a:ea typeface="Segoe UI Symbol"/>
                <a:cs typeface="Arial"/>
              </a:rPr>
              <a:t>Honour of lighting the Olympic flame in the Opening Ceremony.</a:t>
            </a:r>
            <a:endParaRPr lang="en-AU">
              <a:latin typeface="Arial"/>
              <a:ea typeface="Segoe UI Symbol"/>
              <a:cs typeface="+mn-lt"/>
            </a:endParaRPr>
          </a:p>
          <a:p>
            <a:endParaRPr lang="en-US">
              <a:cs typeface="Arial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CBDB669F-54AE-4024-57AA-D4D72C7F00B4}"/>
              </a:ext>
            </a:extLst>
          </p:cNvPr>
          <p:cNvSpPr txBox="1"/>
          <p:nvPr/>
        </p:nvSpPr>
        <p:spPr>
          <a:xfrm>
            <a:off x="423565" y="4973120"/>
            <a:ext cx="413512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/>
              </a:rPr>
              <a:t>Cathy Freeman is an Olympic Champion.</a:t>
            </a:r>
            <a:endParaRPr 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4927A4A-D792-E2EF-3AB2-74C1D5E5C564}"/>
              </a:ext>
            </a:extLst>
          </p:cNvPr>
          <p:cNvSpPr txBox="1"/>
          <p:nvPr/>
        </p:nvSpPr>
        <p:spPr>
          <a:xfrm>
            <a:off x="3631680" y="5030557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rgbClr val="FF0000"/>
                </a:solidFill>
                <a:cs typeface="Arial"/>
              </a:rPr>
              <a:t>TS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C631036-D5C7-EF8E-05D3-BD83B710B92C}"/>
              </a:ext>
            </a:extLst>
          </p:cNvPr>
          <p:cNvSpPr txBox="1"/>
          <p:nvPr/>
        </p:nvSpPr>
        <p:spPr>
          <a:xfrm>
            <a:off x="3886159" y="3352319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rgbClr val="FF0000"/>
                </a:solidFill>
                <a:cs typeface="Arial"/>
              </a:rPr>
              <a:t>SD</a:t>
            </a:r>
            <a:endParaRPr lang="en-US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A9E8336-E74C-F480-05A0-E53B0DCA8E3C}"/>
              </a:ext>
            </a:extLst>
          </p:cNvPr>
          <p:cNvSpPr txBox="1"/>
          <p:nvPr/>
        </p:nvSpPr>
        <p:spPr>
          <a:xfrm>
            <a:off x="4515408" y="4112561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rgbClr val="FF0000"/>
                </a:solidFill>
                <a:cs typeface="Arial"/>
              </a:rPr>
              <a:t>SD</a:t>
            </a:r>
            <a:endParaRPr lang="en-US" dirty="0"/>
          </a:p>
        </p:txBody>
      </p:sp>
      <p:pic>
        <p:nvPicPr>
          <p:cNvPr id="14" name="Picture 13" descr="A picture containing sport&#10;&#10;Description automatically generated">
            <a:extLst>
              <a:ext uri="{FF2B5EF4-FFF2-40B4-BE49-F238E27FC236}">
                <a16:creationId xmlns:a16="http://schemas.microsoft.com/office/drawing/2014/main" id="{6E395E5C-0865-C204-9697-5C462DAAD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0" y="1371770"/>
            <a:ext cx="2743200" cy="15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7D2D-A317-485E-A319-64655716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772702"/>
            <a:ext cx="10772775" cy="1658198"/>
          </a:xfrm>
        </p:spPr>
        <p:txBody>
          <a:bodyPr/>
          <a:lstStyle/>
          <a:p>
            <a:r>
              <a:rPr lang="en-AU">
                <a:solidFill>
                  <a:schemeClr val="tx1"/>
                </a:solidFill>
                <a:latin typeface="KG HAPPY"/>
              </a:rPr>
              <a:t>What is editing?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5DB27-A810-496C-A776-5C18BE6AC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21" y="2316101"/>
            <a:ext cx="7058744" cy="376618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AU" sz="2800" b="1">
                <a:latin typeface="+mj-lt"/>
                <a:cs typeface="Calibri Light"/>
              </a:rPr>
              <a:t>Editing </a:t>
            </a:r>
            <a:r>
              <a:rPr lang="en-AU" sz="2800">
                <a:latin typeface="+mj-lt"/>
                <a:cs typeface="Calibri Light"/>
              </a:rPr>
              <a:t>is the process of checking for errors and improving your writing. </a:t>
            </a:r>
          </a:p>
          <a:p>
            <a:endParaRPr lang="en-AU" sz="2800">
              <a:latin typeface="+mj-lt"/>
              <a:cs typeface="Calibri Light"/>
            </a:endParaRPr>
          </a:p>
          <a:p>
            <a:r>
              <a:rPr lang="en-AU" sz="2800" b="1">
                <a:latin typeface="+mj-lt"/>
                <a:cs typeface="Calibri Light"/>
              </a:rPr>
              <a:t>We can edit for: </a:t>
            </a:r>
          </a:p>
          <a:p>
            <a:r>
              <a:rPr lang="en-AU" sz="2800">
                <a:latin typeface="+mj-lt"/>
                <a:cs typeface="Calibri Light"/>
              </a:rPr>
              <a:t>- spelling</a:t>
            </a:r>
          </a:p>
          <a:p>
            <a:r>
              <a:rPr lang="en-AU" sz="2800">
                <a:latin typeface="+mj-lt"/>
                <a:cs typeface="Calibri Light"/>
              </a:rPr>
              <a:t>- punctuation</a:t>
            </a:r>
          </a:p>
          <a:p>
            <a:r>
              <a:rPr lang="en-AU" sz="2800">
                <a:latin typeface="+mj-lt"/>
                <a:cs typeface="Calibri Light"/>
              </a:rPr>
              <a:t>- vocabulary (picking the best word)</a:t>
            </a:r>
          </a:p>
          <a:p>
            <a:r>
              <a:rPr lang="en-AU" sz="2800">
                <a:latin typeface="+mj-lt"/>
                <a:cs typeface="Calibri Light"/>
              </a:rPr>
              <a:t>- meaning</a:t>
            </a:r>
          </a:p>
          <a:p>
            <a:r>
              <a:rPr lang="en-AU" sz="2800">
                <a:latin typeface="+mj-lt"/>
                <a:cs typeface="Calibri Light"/>
              </a:rPr>
              <a:t>- sentence structure (grammar)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71FE0A-FBD3-E761-CD59-B4322354C70E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Ask discussion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Briefly note examples of ways of adding detail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E63139E-BAC4-27FD-3FB9-D9903E846779}"/>
              </a:ext>
            </a:extLst>
          </p:cNvPr>
          <p:cNvSpPr txBox="1">
            <a:spLocks/>
          </p:cNvSpPr>
          <p:nvPr/>
        </p:nvSpPr>
        <p:spPr>
          <a:xfrm>
            <a:off x="2162002" y="344382"/>
            <a:ext cx="1056701" cy="230832"/>
          </a:xfrm>
          <a:prstGeom prst="rect">
            <a:avLst/>
          </a:prstGeom>
          <a:solidFill>
            <a:srgbClr val="7030A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APK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08BA9C7-3E6F-2372-0133-77FEB9827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1" t="1549" r="3723" b="3360"/>
          <a:stretch/>
        </p:blipFill>
        <p:spPr>
          <a:xfrm>
            <a:off x="3401341" y="130215"/>
            <a:ext cx="671832" cy="670250"/>
          </a:xfrm>
          <a:prstGeom prst="ellipse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B3897D9-93F5-149D-C856-0142606573DC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E40563-00D1-E39F-81B5-0421EA560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pic>
        <p:nvPicPr>
          <p:cNvPr id="7" name="Picture Placeholder 12">
            <a:extLst>
              <a:ext uri="{FF2B5EF4-FFF2-40B4-BE49-F238E27FC236}">
                <a16:creationId xmlns:a16="http://schemas.microsoft.com/office/drawing/2014/main" id="{1D41CB36-F38B-DE73-2C9C-EB5E367C89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8441952" y="1644268"/>
            <a:ext cx="671833" cy="671833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F56D822-DCFB-0D01-B444-2852400A8407}"/>
              </a:ext>
            </a:extLst>
          </p:cNvPr>
          <p:cNvSpPr txBox="1">
            <a:spLocks/>
          </p:cNvSpPr>
          <p:nvPr/>
        </p:nvSpPr>
        <p:spPr>
          <a:xfrm>
            <a:off x="9584343" y="820802"/>
            <a:ext cx="2609332" cy="62495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Segoe UI Symbol"/>
                <a:cs typeface="calibri light"/>
              </a:rPr>
              <a:t>What should the author edit in this sentence? 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CD861CA-531C-4F4C-A224-A50BFE44162D}"/>
              </a:ext>
            </a:extLst>
          </p:cNvPr>
          <p:cNvSpPr txBox="1">
            <a:spLocks/>
          </p:cNvSpPr>
          <p:nvPr/>
        </p:nvSpPr>
        <p:spPr>
          <a:xfrm>
            <a:off x="9591570" y="1589634"/>
            <a:ext cx="2597426" cy="735756"/>
          </a:xfrm>
          <a:prstGeom prst="rect">
            <a:avLst/>
          </a:prstGeom>
          <a:solidFill>
            <a:srgbClr val="F3EBF5"/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2000" dirty="0" err="1">
                <a:solidFill>
                  <a:schemeClr val="tx1"/>
                </a:solidFill>
                <a:latin typeface="Segoe UI Symbol"/>
                <a:ea typeface="Segoe UI Symbol"/>
              </a:rPr>
              <a:t>sarah</a:t>
            </a:r>
            <a:r>
              <a:rPr lang="en-AU" sz="2000" dirty="0">
                <a:solidFill>
                  <a:schemeClr val="tx1"/>
                </a:solidFill>
                <a:latin typeface="Segoe UI Symbol"/>
                <a:ea typeface="Segoe UI Symbol"/>
              </a:rPr>
              <a:t> was having a good day</a:t>
            </a:r>
            <a:endParaRPr lang="en-A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DD76AE1-8805-4B83-B587-FECFEA4B27A7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 panose="020B0502040204020203" pitchFamily="34" charset="0"/>
              </a:rPr>
              <a:t>4</a:t>
            </a:r>
            <a:r>
              <a:rPr lang="en-US">
                <a:latin typeface="Segoe UI Symbol" panose="020B0502040204020203" pitchFamily="34" charset="0"/>
              </a:rPr>
              <a:t>-2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8EC78A9E-0B2F-63F4-BA6B-E1CFFFD6EFBE}"/>
              </a:ext>
            </a:extLst>
          </p:cNvPr>
          <p:cNvSpPr txBox="1">
            <a:spLocks/>
          </p:cNvSpPr>
          <p:nvPr/>
        </p:nvSpPr>
        <p:spPr>
          <a:xfrm>
            <a:off x="9596119" y="2390302"/>
            <a:ext cx="2597426" cy="735756"/>
          </a:xfrm>
          <a:prstGeom prst="rect">
            <a:avLst/>
          </a:prstGeom>
          <a:solidFill>
            <a:srgbClr val="F3EBF5"/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2000" b="1" dirty="0">
                <a:solidFill>
                  <a:schemeClr val="tx1"/>
                </a:solidFill>
                <a:latin typeface="Segoe UI Symbol"/>
                <a:ea typeface="Segoe UI Symbol"/>
              </a:rPr>
              <a:t>The author should edit..</a:t>
            </a:r>
            <a:endParaRPr lang="en-A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54026E92-4716-C6AE-7156-8B9E3090A37C}"/>
              </a:ext>
            </a:extLst>
          </p:cNvPr>
          <p:cNvSpPr txBox="1">
            <a:spLocks/>
          </p:cNvSpPr>
          <p:nvPr/>
        </p:nvSpPr>
        <p:spPr>
          <a:xfrm>
            <a:off x="9339087" y="3236464"/>
            <a:ext cx="2836261" cy="2120750"/>
          </a:xfrm>
          <a:prstGeom prst="rect">
            <a:avLst/>
          </a:prstGeom>
          <a:solidFill>
            <a:srgbClr val="F3EBF5"/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2000" b="1" dirty="0">
                <a:solidFill>
                  <a:schemeClr val="tx1"/>
                </a:solidFill>
                <a:latin typeface="Segoe UI Symbol"/>
                <a:ea typeface="Segoe UI Symbol"/>
              </a:rPr>
              <a:t>The author should edit </a:t>
            </a:r>
            <a:r>
              <a:rPr lang="en-AU" sz="2000" dirty="0">
                <a:solidFill>
                  <a:schemeClr val="tx1"/>
                </a:solidFill>
                <a:latin typeface="Segoe UI Symbol"/>
                <a:ea typeface="Segoe UI Symbol"/>
              </a:rPr>
              <a:t>the punctuation at the start and end of the sentence.  They could also uplevel the vocabulary 'good' into 'fantastic'</a:t>
            </a:r>
            <a:endParaRPr lang="en-AU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</a:endParaRPr>
          </a:p>
        </p:txBody>
      </p:sp>
    </p:spTree>
    <p:extLst>
      <p:ext uri="{BB962C8B-B14F-4D97-AF65-F5344CB8AC3E}">
        <p14:creationId xmlns:p14="http://schemas.microsoft.com/office/powerpoint/2010/main" val="24710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9386EC9-93DA-C6A8-3D54-76D9ABDF8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7" b="-182"/>
          <a:stretch/>
        </p:blipFill>
        <p:spPr>
          <a:xfrm>
            <a:off x="1562670" y="83560"/>
            <a:ext cx="9055278" cy="66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785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2811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Model Left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Read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+mn-ea"/>
                <a:cs typeface="+mn-cs"/>
              </a:rPr>
              <a:t>Students complete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>
                <a:solidFill>
                  <a:srgbClr val="FFFFFF"/>
                </a:solidFill>
                <a:latin typeface="Segoe UI Symbol"/>
                <a:ea typeface="Segoe UI Symbol"/>
                <a:cs typeface="Arial"/>
              </a:rPr>
              <a:t>4</a:t>
            </a:r>
            <a:r>
              <a:rPr lang="en-US">
                <a:solidFill>
                  <a:srgbClr val="FFFFFF"/>
                </a:solidFill>
                <a:latin typeface="Segoe UI Symbol"/>
                <a:ea typeface="Segoe UI Symbol"/>
                <a:cs typeface="Arial"/>
              </a:rPr>
              <a:t>-3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 panose="020B0502040204020203" pitchFamily="34" charset="0"/>
              <a:ea typeface="Segoe UI Symbol"/>
              <a:cs typeface="Arial" panose="020B0604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Segoe UI Symbol"/>
                <a:ea typeface="Segoe UI Symbol"/>
              </a:rPr>
              <a:t>WHOLE CLASS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ymbol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0D5A6E-1118-054A-BF8B-F3C3E568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500914" y="99478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/>
                <a:ea typeface="Segoe UI Symbol"/>
                <a:cs typeface="+mn-cs"/>
              </a:rPr>
              <a:t>Editing </a:t>
            </a:r>
            <a:r>
              <a:rPr lang="en-AU" sz="2000" b="1" dirty="0">
                <a:solidFill>
                  <a:srgbClr val="000000"/>
                </a:solidFill>
                <a:latin typeface="Segoe UI Symbol"/>
                <a:ea typeface="Segoe UI Symbol"/>
              </a:rPr>
              <a:t>and revising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9FE493A0-4EEE-164C-A68F-E63049E19456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F947BCD-18EE-FC44-8A11-4CA595BF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631" y="166616"/>
            <a:ext cx="671833" cy="6718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36E03C2-EC34-694B-BCB3-CD979148D0FB}"/>
              </a:ext>
            </a:extLst>
          </p:cNvPr>
          <p:cNvSpPr txBox="1"/>
          <p:nvPr/>
        </p:nvSpPr>
        <p:spPr>
          <a:xfrm>
            <a:off x="9532661" y="2666235"/>
            <a:ext cx="2710116" cy="31393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STEPS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>
              <a:spcBef>
                <a:spcPts val="400"/>
              </a:spcBef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1. </a:t>
            </a:r>
            <a:r>
              <a:rPr lang="en-US" sz="1200" dirty="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Read each sentence out loud.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>
              <a:spcBef>
                <a:spcPts val="400"/>
              </a:spcBef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ymbol"/>
                <a:ea typeface="Segoe UI Symbol"/>
                <a:cs typeface="Calibri Light"/>
              </a:rPr>
              <a:t>2.</a:t>
            </a:r>
            <a:r>
              <a:rPr lang="en-US" sz="1200" dirty="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 Ask does this sentence make sense?</a:t>
            </a:r>
          </a:p>
          <a:p>
            <a:pPr>
              <a:spcBef>
                <a:spcPts val="40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3. Check for the following:</a:t>
            </a:r>
          </a:p>
          <a:p>
            <a:pPr>
              <a:spcBef>
                <a:spcPts val="40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-Included everything from your plan/in the correct order?</a:t>
            </a:r>
          </a:p>
          <a:p>
            <a:pPr>
              <a:spcBef>
                <a:spcPts val="40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-Boundary punctuation/capital letters for proper nouns.</a:t>
            </a:r>
          </a:p>
          <a:p>
            <a:pPr>
              <a:spcBef>
                <a:spcPts val="40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-Pronouns</a:t>
            </a:r>
          </a:p>
          <a:p>
            <a:pPr>
              <a:spcBef>
                <a:spcPts val="40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-WWWWWH to expand sentences</a:t>
            </a:r>
          </a:p>
          <a:p>
            <a:pPr>
              <a:spcBef>
                <a:spcPts val="40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-Rich vocabulary/adjectives/adverbs</a:t>
            </a:r>
          </a:p>
          <a:p>
            <a:pPr>
              <a:spcBef>
                <a:spcPts val="40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Segoe UI Symbol"/>
                <a:ea typeface="Segoe UI Symbol"/>
                <a:cs typeface="Calibri Light"/>
              </a:rPr>
              <a:t>-Expand simple sentences with conjunctions (because, but and so)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F50100-83AC-BF6B-2B6B-4BF9897CE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36" y="1402662"/>
            <a:ext cx="9337299" cy="480772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AU" sz="2300" dirty="0">
                <a:latin typeface="Segoe UI Symbol"/>
                <a:ea typeface="Segoe UI Symbol"/>
              </a:rPr>
              <a:t>   Sam and Tess are adventurous, curious, risk takers who can be a little cheeky at times.  One scorching hot afternoon at the pyramids of </a:t>
            </a:r>
            <a:r>
              <a:rPr lang="en-AU" sz="2300" dirty="0" err="1">
                <a:latin typeface="Segoe UI Symbol"/>
                <a:ea typeface="Segoe UI Symbol"/>
              </a:rPr>
              <a:t>giza</a:t>
            </a:r>
            <a:r>
              <a:rPr lang="en-AU" sz="2300" dirty="0">
                <a:latin typeface="Segoe UI Symbol"/>
                <a:ea typeface="Segoe UI Symbol"/>
              </a:rPr>
              <a:t> they found themselves lost from their tour group.     </a:t>
            </a:r>
            <a:endParaRPr lang="en-AU" sz="2300">
              <a:ea typeface="Segoe UI Symbol" panose="020B0502040204020203" pitchFamily="34" charset="0"/>
            </a:endParaRPr>
          </a:p>
          <a:p>
            <a:pPr>
              <a:buNone/>
            </a:pPr>
            <a:r>
              <a:rPr lang="en-AU" sz="2300" dirty="0">
                <a:latin typeface="Segoe UI Symbol"/>
                <a:ea typeface="Segoe UI Symbol"/>
              </a:rPr>
              <a:t>   A door slams shut and trapped them into a tomb. They can hear rattling coming from a sarcophagus. Sam and Tess are terrified.  Sam and Tess are a little excited. </a:t>
            </a:r>
            <a:endParaRPr lang="en-AU" sz="2300">
              <a:ea typeface="Segoe UI Symbol" panose="020B0502040204020203" pitchFamily="34" charset="0"/>
            </a:endParaRPr>
          </a:p>
          <a:p>
            <a:pPr>
              <a:buNone/>
            </a:pPr>
            <a:r>
              <a:rPr lang="en-AU" sz="2300" dirty="0">
                <a:latin typeface="Segoe UI Symbol"/>
                <a:ea typeface="Segoe UI Symbol"/>
              </a:rPr>
              <a:t>   Sam and Tess scream for help.  No one can hear them. They push the door.  The door is too heavy.  They decide to search for a loose brick using their hands around in the dark. They feel the walls looking for a loose brick to escape out of the tomb and push as hard as they can.  They manage to push the brick through and squeeze through a small gap into the corridor. </a:t>
            </a:r>
            <a:endParaRPr lang="en-AU" sz="2300" dirty="0">
              <a:ea typeface="Segoe UI Symbol" panose="020B0502040204020203" pitchFamily="34" charset="0"/>
            </a:endParaRPr>
          </a:p>
          <a:p>
            <a:pPr>
              <a:buNone/>
            </a:pPr>
            <a:r>
              <a:rPr lang="en-AU" sz="2300" dirty="0">
                <a:latin typeface="Segoe UI Symbol"/>
                <a:ea typeface="Segoe UI Symbol"/>
              </a:rPr>
              <a:t>  Sam and Tess locate their tour group and sneakily re-join the group. </a:t>
            </a:r>
            <a:endParaRPr lang="en-AU" sz="2300" dirty="0">
              <a:ea typeface="Segoe UI Symbol" panose="020B0502040204020203" pitchFamily="34" charset="0"/>
            </a:endParaRPr>
          </a:p>
          <a:p>
            <a:pPr>
              <a:buNone/>
            </a:pPr>
            <a:endParaRPr lang="en-AU" sz="2000" b="1" dirty="0">
              <a:ea typeface="Segoe UI Symbol" panose="020B0502040204020203" pitchFamily="34" charset="0"/>
            </a:endParaRPr>
          </a:p>
          <a:p>
            <a:pPr>
              <a:buNone/>
            </a:pPr>
            <a:endParaRPr lang="en-AU" sz="2000" b="1" dirty="0">
              <a:ea typeface="Segoe UI Symbol" panose="020B0502040204020203" pitchFamily="34" charset="0"/>
            </a:endParaRPr>
          </a:p>
          <a:p>
            <a:pPr>
              <a:buNone/>
            </a:pPr>
            <a:endParaRPr lang="en-AU" sz="2000" b="1" dirty="0">
              <a:ea typeface="Segoe UI Symbol" panose="020B0502040204020203" pitchFamily="34" charset="0"/>
            </a:endParaRPr>
          </a:p>
          <a:p>
            <a:pPr>
              <a:buNone/>
            </a:pPr>
            <a:endParaRPr lang="en-AU" sz="2000" b="1" dirty="0">
              <a:ea typeface="Segoe UI Symbol" panose="020B0502040204020203" pitchFamily="34" charset="0"/>
            </a:endParaRPr>
          </a:p>
          <a:p>
            <a:pPr>
              <a:buNone/>
            </a:pPr>
            <a:endParaRPr lang="en-AU" sz="2000" b="1" dirty="0">
              <a:ea typeface="Segoe UI Symbol" panose="020B0502040204020203" pitchFamily="34" charset="0"/>
            </a:endParaRPr>
          </a:p>
          <a:p>
            <a:pPr>
              <a:buNone/>
            </a:pPr>
            <a:endParaRPr lang="en-AU" sz="2000" b="1" dirty="0">
              <a:ea typeface="Segoe UI Symbol" panose="020B0502040204020203" pitchFamily="34" charset="0"/>
            </a:endParaRPr>
          </a:p>
          <a:p>
            <a:pPr>
              <a:buNone/>
            </a:pPr>
            <a:endParaRPr lang="en-AU" sz="2000" b="1" dirty="0">
              <a:ea typeface="Segoe UI Symbol" panose="020B0502040204020203" pitchFamily="34" charset="0"/>
            </a:endParaRPr>
          </a:p>
          <a:p>
            <a:pPr>
              <a:buNone/>
            </a:pPr>
            <a:endParaRPr lang="en-AU" sz="2000" b="1" dirty="0">
              <a:ea typeface="Segoe UI Symbol"/>
            </a:endParaRPr>
          </a:p>
          <a:p>
            <a:pPr>
              <a:buNone/>
            </a:pPr>
            <a:endParaRPr lang="en-AU" sz="2000" b="1" dirty="0">
              <a:latin typeface="Segoe UI Symbol"/>
              <a:ea typeface="Segoe UI Symbol"/>
            </a:endParaRPr>
          </a:p>
          <a:p>
            <a:pPr marL="0" indent="0">
              <a:buNone/>
            </a:pPr>
            <a:endParaRPr lang="en-AU" dirty="0">
              <a:ea typeface="Segoe UI Symbol" panose="020B0502040204020203" pitchFamily="34" charset="0"/>
            </a:endParaRPr>
          </a:p>
          <a:p>
            <a:pPr marL="0" indent="0">
              <a:buNone/>
            </a:pPr>
            <a:endParaRPr lang="en-US">
              <a:ea typeface="Segoe UI Symbol" panose="020B0502040204020203" pitchFamily="34" charset="0"/>
            </a:endParaRPr>
          </a:p>
          <a:p>
            <a:pPr marL="0" indent="0">
              <a:buNone/>
            </a:pPr>
            <a:endParaRPr lang="en-US"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32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0D50-E1A8-754C-927A-B37A0D49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 Symbol"/>
                <a:ea typeface="Segoe UI Symbol"/>
              </a:rPr>
              <a:t>I will </a:t>
            </a:r>
            <a:r>
              <a:rPr lang="en-AU">
                <a:latin typeface="Segoe UI Symbol"/>
                <a:ea typeface="Segoe UI Symbol"/>
              </a:rPr>
              <a:t>plan my narrative using the story grammar template. </a:t>
            </a:r>
            <a:br>
              <a:rPr lang="en-AU">
                <a:latin typeface="Segoe UI Symbol"/>
                <a:ea typeface="Segoe UI Symbol"/>
              </a:rPr>
            </a:br>
            <a:br>
              <a:rPr lang="en-AU">
                <a:ea typeface="Segoe UI Symbol"/>
              </a:rPr>
            </a:br>
            <a:endParaRPr lang="en-AU">
              <a:ea typeface="Segoe UI Symbo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689B5-8ED3-DF42-ADC9-5D664F505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935247"/>
            <a:ext cx="1689886" cy="230832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TODAY’S LEARNING GOAL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F08171-73FB-9A4D-ACC9-390719036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AU">
                <a:latin typeface="Segoe UI Symbol"/>
                <a:ea typeface="Segoe UI Symbol"/>
              </a:rPr>
              <a:t>1</a:t>
            </a:r>
            <a:r>
              <a:rPr lang="en-US">
                <a:latin typeface="Segoe UI Symbol"/>
                <a:ea typeface="Segoe UI Symbol"/>
              </a:rPr>
              <a:t>-3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79FFCA-5CA5-4433-984F-591D79F20A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B51AC3D-E2EE-1D4A-B69C-B5CB3FBE5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" t="1633" r="1123" b="1670"/>
          <a:stretch/>
        </p:blipFill>
        <p:spPr>
          <a:xfrm>
            <a:off x="8880373" y="2332437"/>
            <a:ext cx="2321945" cy="2324429"/>
          </a:xfrm>
          <a:prstGeom prst="ellipse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4B32107-3185-1747-AD9F-F89B930E47F8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D45F95-A778-6542-8937-739872ECF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04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/>
                <a:ea typeface="Segoe UI Symbol"/>
                <a:cs typeface="Arial"/>
              </a:rPr>
              <a:t>1</a:t>
            </a:r>
            <a:r>
              <a:rPr lang="en-US">
                <a:latin typeface="Segoe UI Symbol"/>
                <a:ea typeface="Segoe UI Symbol"/>
                <a:cs typeface="Arial"/>
              </a:rPr>
              <a:t>-4</a:t>
            </a:r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455422" y="258702"/>
            <a:ext cx="3706211" cy="70788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Story Grammar: S.P.F (Setting, Problem, Feeling)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54B53F-E604-48E5-8249-9EC7EF3FD128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SKILL DEVELOPMENT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6F4843-4BD5-485E-9A52-B921A50E8B1C}"/>
              </a:ext>
            </a:extLst>
          </p:cNvPr>
          <p:cNvSpPr/>
          <p:nvPr/>
        </p:nvSpPr>
        <p:spPr>
          <a:xfrm>
            <a:off x="274820" y="265285"/>
            <a:ext cx="14622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Read and Model Steps</a:t>
            </a:r>
          </a:p>
          <a:p>
            <a:r>
              <a:rPr lang="en-US" sz="1000">
                <a:latin typeface="Segoe UI Symbol" panose="020B0502040204020203" pitchFamily="34" charset="0"/>
              </a:rPr>
              <a:t>Use Example</a:t>
            </a:r>
          </a:p>
          <a:p>
            <a:r>
              <a:rPr lang="en-US" sz="1000">
                <a:latin typeface="Segoe UI Symbol" panose="020B0502040204020203" pitchFamily="34" charset="0"/>
              </a:rPr>
              <a:t>Ask question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F552CC-E15B-4FD2-9ABC-3623C3A6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67F6BB62-B723-4E45-B421-239C3701975F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FE124E8-A7FD-42B0-990F-3C15453E7C8A}"/>
              </a:ext>
            </a:extLst>
          </p:cNvPr>
          <p:cNvSpPr>
            <a:spLocks noGrp="1"/>
          </p:cNvSpPr>
          <p:nvPr/>
        </p:nvSpPr>
        <p:spPr>
          <a:xfrm>
            <a:off x="180862" y="1052889"/>
            <a:ext cx="7905178" cy="31767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cs typeface="Calibri Light"/>
              </a:rPr>
              <a:t>A good way to start a narrative is by introducing the setting, problem and feeling. These can be introduced in any order. </a:t>
            </a:r>
          </a:p>
          <a:p>
            <a:r>
              <a:rPr lang="en-AU">
                <a:cs typeface="Calibri Light"/>
              </a:rPr>
              <a:t>The setting could include:</a:t>
            </a:r>
          </a:p>
          <a:p>
            <a:r>
              <a:rPr lang="en-AU">
                <a:cs typeface="Calibri Light"/>
              </a:rPr>
              <a:t>- characters</a:t>
            </a:r>
          </a:p>
          <a:p>
            <a:r>
              <a:rPr lang="en-AU">
                <a:cs typeface="Calibri Light"/>
              </a:rPr>
              <a:t>- place</a:t>
            </a:r>
          </a:p>
          <a:p>
            <a:r>
              <a:rPr lang="en-AU">
                <a:cs typeface="Calibri Light"/>
              </a:rPr>
              <a:t>- time</a:t>
            </a:r>
          </a:p>
          <a:p>
            <a:r>
              <a:rPr lang="en-AU">
                <a:cs typeface="Calibri Light"/>
              </a:rPr>
              <a:t>- what's happening </a:t>
            </a:r>
          </a:p>
          <a:p>
            <a:r>
              <a:rPr lang="en-AU">
                <a:cs typeface="Calibri Light"/>
              </a:rPr>
              <a:t>The setting gives the reader information that they need so the rest of the story can be fully understood.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ABE337-88DC-4D2E-BCFC-7AA3656E1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926279"/>
              </p:ext>
            </p:extLst>
          </p:nvPr>
        </p:nvGraphicFramePr>
        <p:xfrm>
          <a:off x="373856" y="5292249"/>
          <a:ext cx="76581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9050">
                  <a:extLst>
                    <a:ext uri="{9D8B030D-6E8A-4147-A177-3AD203B41FA5}">
                      <a16:colId xmlns:a16="http://schemas.microsoft.com/office/drawing/2014/main" val="2140392888"/>
                    </a:ext>
                  </a:extLst>
                </a:gridCol>
                <a:gridCol w="3829050">
                  <a:extLst>
                    <a:ext uri="{9D8B030D-6E8A-4147-A177-3AD203B41FA5}">
                      <a16:colId xmlns:a16="http://schemas.microsoft.com/office/drawing/2014/main" val="1457295091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Example​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Non-example​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0897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Sam trudged through the mud on his way to visit his grandma. 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He was sad.​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304298"/>
                  </a:ext>
                </a:extLst>
              </a:tr>
            </a:tbl>
          </a:graphicData>
        </a:graphic>
      </p:graphicFrame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909AC1B-0780-4811-B2B8-85EB712AB15B}"/>
              </a:ext>
            </a:extLst>
          </p:cNvPr>
          <p:cNvSpPr txBox="1">
            <a:spLocks/>
          </p:cNvSpPr>
          <p:nvPr/>
        </p:nvSpPr>
        <p:spPr>
          <a:xfrm>
            <a:off x="9596249" y="777670"/>
            <a:ext cx="2597426" cy="624956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0000" rIns="91440" bIns="90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Segoe UI Symbol"/>
                <a:ea typeface="Segoe UI Symbol"/>
                <a:cs typeface="calibri light"/>
              </a:rPr>
              <a:t>What can be included in a setting?</a:t>
            </a:r>
            <a:endParaRPr lang="en-US" sz="1600">
              <a:latin typeface="Segoe UI Symbol"/>
              <a:ea typeface="+mn-lt"/>
              <a:cs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FD31845E-5281-42DF-AB6A-D69F5732AFAB}"/>
              </a:ext>
            </a:extLst>
          </p:cNvPr>
          <p:cNvSpPr txBox="1">
            <a:spLocks/>
          </p:cNvSpPr>
          <p:nvPr/>
        </p:nvSpPr>
        <p:spPr>
          <a:xfrm>
            <a:off x="9591240" y="1645898"/>
            <a:ext cx="2586383" cy="458757"/>
          </a:xfrm>
          <a:prstGeom prst="rect">
            <a:avLst/>
          </a:prstGeom>
          <a:solidFill>
            <a:schemeClr val="accent1">
              <a:alpha val="19608"/>
            </a:schemeClr>
          </a:solidFill>
        </p:spPr>
        <p:txBody>
          <a:bodyPr vert="horz" wrap="square" lIns="91440" tIns="90000" rIns="91440" bIns="900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/>
                <a:ea typeface="+mn-lt"/>
                <a:cs typeface="+mn-lt"/>
              </a:rPr>
              <a:t>A setting can include...</a:t>
            </a:r>
            <a:endParaRPr lang="en-AU">
              <a:latin typeface="Segoe UI Symbol"/>
              <a:ea typeface="+mn-lt"/>
              <a:cs typeface="+mn-lt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E8892CF6-970F-40A2-8A7D-2BFDE90C23A9}"/>
              </a:ext>
            </a:extLst>
          </p:cNvPr>
          <p:cNvSpPr txBox="1">
            <a:spLocks/>
          </p:cNvSpPr>
          <p:nvPr/>
        </p:nvSpPr>
        <p:spPr>
          <a:xfrm>
            <a:off x="9603145" y="2372178"/>
            <a:ext cx="2586383" cy="2120750"/>
          </a:xfrm>
          <a:prstGeom prst="rect">
            <a:avLst/>
          </a:prstGeom>
          <a:solidFill>
            <a:schemeClr val="accent1">
              <a:alpha val="19608"/>
            </a:schemeClr>
          </a:solidFill>
        </p:spPr>
        <p:txBody>
          <a:bodyPr vert="horz" wrap="square" lIns="91440" tIns="90000" rIns="91440" bIns="900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Segoe UI Symbol"/>
                <a:ea typeface="+mn-lt"/>
                <a:cs typeface="+mn-lt"/>
              </a:rPr>
              <a:t>A setting can include character, place, time and what is happening. It gives the reader information they need so the story can be fully understood.</a:t>
            </a:r>
          </a:p>
        </p:txBody>
      </p:sp>
      <p:pic>
        <p:nvPicPr>
          <p:cNvPr id="15" name="Picture Placeholder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EA3A1DE-60C2-4D30-BB36-8E86A42E4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8801953" y="775750"/>
            <a:ext cx="671833" cy="671833"/>
          </a:xfrm>
          <a:prstGeom prst="rect">
            <a:avLst/>
          </a:prstGeom>
        </p:spPr>
      </p:pic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A0ABB9E1-84DC-4824-906F-0997DE79B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952" y="1545797"/>
            <a:ext cx="671834" cy="671834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002909D-5432-444B-89DE-F1C5CA70D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4481" y="126869"/>
            <a:ext cx="728307" cy="7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Ask discussion question</a:t>
            </a:r>
          </a:p>
          <a:p>
            <a:r>
              <a:rPr lang="en-US" sz="1000">
                <a:latin typeface="Segoe UI Symbol" panose="020B0502040204020203" pitchFamily="34" charset="0"/>
              </a:rPr>
              <a:t>Briefly note examples of ways of adding detail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/>
                <a:ea typeface="Segoe UI Symbol"/>
                <a:cs typeface="Arial"/>
              </a:rPr>
              <a:t>1</a:t>
            </a:r>
            <a:r>
              <a:rPr lang="en-US">
                <a:latin typeface="Segoe UI Symbol"/>
                <a:ea typeface="Segoe UI Symbol"/>
                <a:cs typeface="Arial"/>
              </a:rPr>
              <a:t>-5</a:t>
            </a:r>
            <a:endParaRPr lang="en-US">
              <a:latin typeface="Segoe UI Symbol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6AC8FA-2CDE-7C49-8117-286326059FAC}"/>
              </a:ext>
            </a:extLst>
          </p:cNvPr>
          <p:cNvSpPr/>
          <p:nvPr/>
        </p:nvSpPr>
        <p:spPr>
          <a:xfrm>
            <a:off x="274821" y="1663149"/>
            <a:ext cx="11651568" cy="36625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AU" sz="2400">
              <a:latin typeface="Arial"/>
              <a:ea typeface="Segoe UI Symbol"/>
              <a:cs typeface="Arial"/>
            </a:endParaRPr>
          </a:p>
          <a:p>
            <a:endParaRPr lang="en-AU" sz="24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r>
              <a:rPr lang="en-AU" sz="2400">
                <a:latin typeface="Segoe UI Symbol"/>
                <a:ea typeface="Segoe UI Symbol"/>
                <a:cs typeface="Calibri Light"/>
              </a:rPr>
              <a:t>Today we are going to plan a narrative using the picture prompt below:</a:t>
            </a: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99DB6C9-F3EB-B842-9FE2-73E58C45C85A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B80E2-A7C8-AC4E-B155-1208DE35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7D88B9F-EAC3-4E98-8125-779E17678AFC}"/>
              </a:ext>
            </a:extLst>
          </p:cNvPr>
          <p:cNvSpPr txBox="1">
            <a:spLocks/>
          </p:cNvSpPr>
          <p:nvPr/>
        </p:nvSpPr>
        <p:spPr>
          <a:xfrm>
            <a:off x="2114721" y="36819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SKILL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14948-837E-45C0-8C52-ED15916E5300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Problem</a:t>
            </a:r>
            <a:endParaRPr lang="en-US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E4CF711-D6EF-4945-B9FE-A51A214E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81" y="126869"/>
            <a:ext cx="728307" cy="722763"/>
          </a:xfrm>
          <a:prstGeom prst="rect">
            <a:avLst/>
          </a:prstGeom>
        </p:spPr>
      </p:pic>
      <p:pic>
        <p:nvPicPr>
          <p:cNvPr id="14" name="Picture Placeholder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CD2F12-C00E-4136-988C-FC618C657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6475260" y="4237407"/>
            <a:ext cx="671833" cy="6718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822BEB-656B-4A26-8FBE-22F95B9A5F46}"/>
              </a:ext>
            </a:extLst>
          </p:cNvPr>
          <p:cNvSpPr/>
          <p:nvPr/>
        </p:nvSpPr>
        <p:spPr>
          <a:xfrm>
            <a:off x="7372058" y="3294113"/>
            <a:ext cx="5695214" cy="55092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1">
                <a:latin typeface="Segoe UI Symbol"/>
                <a:ea typeface="+mn-lt"/>
                <a:cs typeface="+mn-lt"/>
              </a:rPr>
              <a:t>Turn and Talk:</a:t>
            </a:r>
          </a:p>
          <a:p>
            <a:endParaRPr lang="en-AU" sz="2400">
              <a:latin typeface="Segoe UI Symbol"/>
              <a:ea typeface="+mn-lt"/>
              <a:cs typeface="+mn-lt"/>
            </a:endParaRPr>
          </a:p>
          <a:p>
            <a:r>
              <a:rPr lang="en-AU" sz="2400">
                <a:latin typeface="Arial"/>
                <a:ea typeface="Segoe UI Symbol"/>
                <a:cs typeface="Arial"/>
              </a:rPr>
              <a:t>What could the problem be?</a:t>
            </a:r>
            <a:endParaRPr lang="en-AU" sz="2400">
              <a:latin typeface="Arial"/>
              <a:ea typeface="Segoe UI Symbol" panose="020B0502040204020203" pitchFamily="34" charset="0"/>
              <a:cs typeface="Arial"/>
            </a:endParaRPr>
          </a:p>
          <a:p>
            <a:endParaRPr lang="en-AU" sz="2400">
              <a:latin typeface="Arial"/>
              <a:ea typeface="Segoe UI Symbol"/>
              <a:cs typeface="Arial"/>
            </a:endParaRPr>
          </a:p>
          <a:p>
            <a:r>
              <a:rPr lang="en-AU" sz="2400">
                <a:latin typeface="Arial"/>
                <a:ea typeface="Segoe UI Symbol"/>
                <a:cs typeface="Arial"/>
              </a:rPr>
              <a:t>What is happening just before the problem?</a:t>
            </a:r>
          </a:p>
          <a:p>
            <a:endParaRPr lang="en-AU" sz="2400">
              <a:latin typeface="Arial"/>
              <a:ea typeface="Segoe UI Symbol" panose="020B0502040204020203" pitchFamily="34" charset="0"/>
              <a:cs typeface="Arial"/>
            </a:endParaRPr>
          </a:p>
          <a:p>
            <a:endParaRPr lang="en-AU" sz="2400">
              <a:latin typeface="Arial"/>
              <a:ea typeface="Segoe UI Symbol" panose="020B0502040204020203" pitchFamily="34" charset="0"/>
              <a:cs typeface="Arial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A69A9D5-DB10-0FA1-9F48-7F34F9AB4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206" y="3298493"/>
            <a:ext cx="4824483" cy="2999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DA9F3D-EA0A-E60F-D79B-CFB73CB546D2}"/>
              </a:ext>
            </a:extLst>
          </p:cNvPr>
          <p:cNvSpPr/>
          <p:nvPr/>
        </p:nvSpPr>
        <p:spPr>
          <a:xfrm>
            <a:off x="274821" y="894170"/>
            <a:ext cx="890689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latin typeface="Segoe UI Symbol"/>
                <a:ea typeface="Segoe UI Symbol"/>
                <a:cs typeface="Calibri Light"/>
              </a:rPr>
              <a:t>Problem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2F853-5DD1-5D40-A242-FAE51DDECEDF}"/>
              </a:ext>
            </a:extLst>
          </p:cNvPr>
          <p:cNvSpPr/>
          <p:nvPr/>
        </p:nvSpPr>
        <p:spPr>
          <a:xfrm>
            <a:off x="274820" y="265285"/>
            <a:ext cx="12811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Model Left</a:t>
            </a:r>
          </a:p>
          <a:p>
            <a:r>
              <a:rPr lang="en-US" sz="1000">
                <a:latin typeface="Segoe UI Symbol" panose="020B0502040204020203" pitchFamily="34" charset="0"/>
              </a:rPr>
              <a:t>Read example</a:t>
            </a:r>
          </a:p>
          <a:p>
            <a:r>
              <a:rPr lang="en-US" sz="1000">
                <a:latin typeface="Segoe UI Symbol" panose="020B0502040204020203" pitchFamily="34" charset="0"/>
              </a:rPr>
              <a:t>Students complete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76EF5D-6A67-8541-8E09-D0849D0505FB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</a:rPr>
              <a:t>1-6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8F5BFD-1A55-C54F-8042-80CF4F54F0B4}"/>
              </a:ext>
            </a:extLst>
          </p:cNvPr>
          <p:cNvSpPr txBox="1">
            <a:spLocks/>
          </p:cNvSpPr>
          <p:nvPr/>
        </p:nvSpPr>
        <p:spPr>
          <a:xfrm>
            <a:off x="1948034" y="344382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GUIDED PRACTICE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0D5A6E-1118-054A-BF8B-F3C3E568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1633" r="1123" b="1670"/>
          <a:stretch/>
        </p:blipFill>
        <p:spPr>
          <a:xfrm>
            <a:off x="7417746" y="129424"/>
            <a:ext cx="671114" cy="671832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481AC7-ADAE-6B4E-B93B-936DE5711DD9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 the Problem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9FE493A0-4EEE-164C-A68F-E63049E19456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Models Left Example, </a:t>
            </a:r>
            <a:b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</a:br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Students Complete Right Example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F947BCD-18EE-FC44-8A11-4CA595BF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52" y="8465"/>
            <a:ext cx="671833" cy="6718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36E03C2-EC34-694B-BCB3-CD979148D0FB}"/>
              </a:ext>
            </a:extLst>
          </p:cNvPr>
          <p:cNvSpPr txBox="1"/>
          <p:nvPr/>
        </p:nvSpPr>
        <p:spPr>
          <a:xfrm>
            <a:off x="916618" y="5659660"/>
            <a:ext cx="2835058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Segoe UI Symbol"/>
                <a:ea typeface="Segoe UI Symbol"/>
                <a:cs typeface="Arial"/>
              </a:rPr>
              <a:t>Problem: </a:t>
            </a:r>
            <a:r>
              <a:rPr lang="en-US" sz="1600">
                <a:solidFill>
                  <a:schemeClr val="bg1"/>
                </a:solidFill>
                <a:latin typeface="Segoe UI Symbol"/>
                <a:ea typeface="+mn-lt"/>
                <a:cs typeface="+mn-lt"/>
              </a:rPr>
              <a:t>State Problem</a:t>
            </a:r>
          </a:p>
          <a:p>
            <a:r>
              <a:rPr lang="en-US" sz="1600">
                <a:solidFill>
                  <a:schemeClr val="bg1"/>
                </a:solidFill>
                <a:latin typeface="Segoe UI Symbol"/>
                <a:ea typeface="Segoe UI Symbol"/>
                <a:cs typeface="calibri light"/>
              </a:rPr>
              <a:t> </a:t>
            </a:r>
            <a:endParaRPr lang="en-US" sz="1600">
              <a:solidFill>
                <a:schemeClr val="bg1"/>
              </a:solidFill>
              <a:latin typeface="Segoe UI Symbol"/>
              <a:ea typeface="Segoe UI Symbol"/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100C83-EF54-4380-AEDE-2FBB2D3E3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070564"/>
              </p:ext>
            </p:extLst>
          </p:nvPr>
        </p:nvGraphicFramePr>
        <p:xfrm>
          <a:off x="245270" y="1294141"/>
          <a:ext cx="4503666" cy="3964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3666">
                  <a:extLst>
                    <a:ext uri="{9D8B030D-6E8A-4147-A177-3AD203B41FA5}">
                      <a16:colId xmlns:a16="http://schemas.microsoft.com/office/drawing/2014/main" val="2525899226"/>
                    </a:ext>
                  </a:extLst>
                </a:gridCol>
              </a:tblGrid>
              <a:tr h="72898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</a:rPr>
                        <a:t>4. Character(s):</a:t>
                      </a:r>
                      <a:endParaRPr lang="en-US" sz="2100"/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78726"/>
                  </a:ext>
                </a:extLst>
              </a:tr>
              <a:tr h="72898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</a:rPr>
                        <a:t>3. Setting:</a:t>
                      </a:r>
                    </a:p>
                  </a:txBody>
                  <a:tcPr>
                    <a:solidFill>
                      <a:srgbClr val="E9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764097"/>
                  </a:ext>
                </a:extLst>
              </a:tr>
              <a:tr h="1286434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1" i="0" u="none" strike="noStrike" noProof="0">
                          <a:effectLst/>
                          <a:latin typeface="Arial"/>
                        </a:rPr>
                        <a:t>Lost from tour group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1" i="0" u="none" strike="noStrike" noProof="0">
                          <a:effectLst/>
                          <a:latin typeface="Arial"/>
                        </a:rPr>
                        <a:t>1. Problem: </a:t>
                      </a:r>
                      <a:r>
                        <a:rPr lang="en-AU" sz="2100" b="0" i="0" u="none" strike="noStrike" noProof="0">
                          <a:effectLst/>
                        </a:rPr>
                        <a:t>door slams, trapped in tomb in pyramid, hearing rattling of sarcophagus</a:t>
                      </a:r>
                      <a:endParaRPr lang="en-US" sz="2100" b="0" i="0" u="none" strike="noStrike" noProof="0">
                        <a:effectLst/>
                      </a:endParaRPr>
                    </a:p>
                    <a:p>
                      <a:pPr lvl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2100" b="1" i="0" u="none" strike="noStrike" noProof="0"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90928"/>
                  </a:ext>
                </a:extLst>
              </a:tr>
              <a:tr h="8147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100">
                          <a:effectLst/>
                        </a:rPr>
                        <a:t>2. Feeling: </a:t>
                      </a:r>
                      <a:r>
                        <a:rPr lang="en-US" sz="2100" b="0" i="0" u="none" strike="noStrike" noProof="0">
                          <a:effectLst/>
                          <a:latin typeface="Arial"/>
                        </a:rPr>
                        <a:t> </a:t>
                      </a:r>
                      <a:endParaRPr lang="en-US" sz="2100"/>
                    </a:p>
                    <a:p>
                      <a:pPr lvl="0">
                        <a:buNone/>
                      </a:pPr>
                      <a:endParaRPr lang="en-US" sz="21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47066"/>
                  </a:ext>
                </a:extLst>
              </a:tr>
            </a:tbl>
          </a:graphicData>
        </a:graphic>
      </p:graphicFrame>
      <p:pic>
        <p:nvPicPr>
          <p:cNvPr id="5" name="Picture 5" descr="A picture containing outdoor, nature, mountain, hill&#10;&#10;Description automatically generated">
            <a:extLst>
              <a:ext uri="{FF2B5EF4-FFF2-40B4-BE49-F238E27FC236}">
                <a16:creationId xmlns:a16="http://schemas.microsoft.com/office/drawing/2014/main" id="{423BDDB0-B39C-ED15-FFB6-0B62BEB98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036" y="1715546"/>
            <a:ext cx="4824483" cy="29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E349B-A5A6-4982-84D3-93CC6506FAA1}"/>
              </a:ext>
            </a:extLst>
          </p:cNvPr>
          <p:cNvSpPr/>
          <p:nvPr/>
        </p:nvSpPr>
        <p:spPr>
          <a:xfrm>
            <a:off x="274821" y="265285"/>
            <a:ext cx="1887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Segoe UI Symbol" panose="020B0502040204020203" pitchFamily="34" charset="0"/>
              </a:rPr>
              <a:t>Ask discussion question</a:t>
            </a:r>
          </a:p>
          <a:p>
            <a:r>
              <a:rPr lang="en-US" sz="1000">
                <a:latin typeface="Segoe UI Symbol" panose="020B0502040204020203" pitchFamily="34" charset="0"/>
              </a:rPr>
              <a:t>Briefly note examples of ways of adding detail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FE53FF-2BCE-4D6C-B751-93CB583FD441}"/>
              </a:ext>
            </a:extLst>
          </p:cNvPr>
          <p:cNvSpPr txBox="1">
            <a:spLocks/>
          </p:cNvSpPr>
          <p:nvPr/>
        </p:nvSpPr>
        <p:spPr>
          <a:xfrm>
            <a:off x="11353800" y="6530546"/>
            <a:ext cx="838200" cy="3274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Segoe UI Symbol"/>
                <a:ea typeface="Segoe UI Symbol"/>
                <a:cs typeface="Arial"/>
              </a:rPr>
              <a:t>1</a:t>
            </a:r>
            <a:r>
              <a:rPr lang="en-US">
                <a:latin typeface="Segoe UI Symbol"/>
                <a:ea typeface="Segoe UI Symbol"/>
                <a:cs typeface="Arial"/>
              </a:rPr>
              <a:t>-5</a:t>
            </a:r>
            <a:endParaRPr lang="en-US">
              <a:latin typeface="Segoe UI Symbol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6AC8FA-2CDE-7C49-8117-286326059FAC}"/>
              </a:ext>
            </a:extLst>
          </p:cNvPr>
          <p:cNvSpPr/>
          <p:nvPr/>
        </p:nvSpPr>
        <p:spPr>
          <a:xfrm>
            <a:off x="274821" y="1447249"/>
            <a:ext cx="11651568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AU" sz="2400">
              <a:latin typeface="Segoe UI Symbol"/>
              <a:ea typeface="Segoe UI Symbol"/>
              <a:cs typeface="Arial"/>
            </a:endParaRPr>
          </a:p>
          <a:p>
            <a:r>
              <a:rPr lang="en-AU" sz="2400">
                <a:latin typeface="Segoe UI Symbol"/>
                <a:ea typeface="Segoe UI Symbol"/>
                <a:cs typeface="Calibri Light"/>
              </a:rPr>
              <a:t>How would the characters be feeling about the problem?</a:t>
            </a:r>
            <a:endParaRPr lang="en-AU" sz="2400">
              <a:latin typeface="Segoe UI Symbol"/>
              <a:ea typeface="Segoe UI Symbol"/>
              <a:cs typeface="Arial"/>
            </a:endParaRPr>
          </a:p>
          <a:p>
            <a:r>
              <a:rPr lang="en-AU" sz="2400" b="1">
                <a:latin typeface="Segoe UI Symbol"/>
                <a:ea typeface="Segoe UI Symbol"/>
                <a:cs typeface="Calibri Light"/>
              </a:rPr>
              <a:t>Problem:</a:t>
            </a:r>
            <a:r>
              <a:rPr lang="en-AU" sz="2400">
                <a:latin typeface="Segoe UI Symbol"/>
                <a:ea typeface="Segoe UI Symbol"/>
                <a:cs typeface="Calibri Light"/>
              </a:rPr>
              <a:t> </a:t>
            </a:r>
            <a:r>
              <a:rPr lang="en-AU" sz="2400">
                <a:latin typeface="Segoe UI Symbol"/>
                <a:ea typeface="+mn-lt"/>
                <a:cs typeface="+mn-lt"/>
              </a:rPr>
              <a:t>door slams, trapped in tomb in pyramid, hearing rattling of sarcophagus</a:t>
            </a:r>
            <a:endParaRPr lang="en-AU" sz="2400">
              <a:latin typeface="Segoe UI Symbol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99DB6C9-F3EB-B842-9FE2-73E58C45C85A}"/>
              </a:ext>
            </a:extLst>
          </p:cNvPr>
          <p:cNvSpPr txBox="1">
            <a:spLocks/>
          </p:cNvSpPr>
          <p:nvPr/>
        </p:nvSpPr>
        <p:spPr>
          <a:xfrm>
            <a:off x="9594574" y="0"/>
            <a:ext cx="2597426" cy="458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ymbol" panose="020B0502040204020203" pitchFamily="34" charset="0"/>
                <a:ea typeface="Segoe UI Symbol" panose="020B0502040204020203" pitchFamily="34" charset="0"/>
                <a:cs typeface="Sassoon Infant Std" charset="0"/>
              </a:rPr>
              <a:t>Teacher and students read together.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B80E2-A7C8-AC4E-B155-1208DE35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69" y="31905"/>
            <a:ext cx="671832" cy="67183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7D88B9F-EAC3-4E98-8125-779E17678AFC}"/>
              </a:ext>
            </a:extLst>
          </p:cNvPr>
          <p:cNvSpPr txBox="1">
            <a:spLocks/>
          </p:cNvSpPr>
          <p:nvPr/>
        </p:nvSpPr>
        <p:spPr>
          <a:xfrm>
            <a:off x="2114721" y="368194"/>
            <a:ext cx="1270670" cy="3144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Segoe UI Symbol" panose="020B0502040204020203" pitchFamily="34" charset="0"/>
              </a:rPr>
              <a:t>SKILL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14948-837E-45C0-8C52-ED15916E5300}"/>
              </a:ext>
            </a:extLst>
          </p:cNvPr>
          <p:cNvSpPr/>
          <p:nvPr/>
        </p:nvSpPr>
        <p:spPr>
          <a:xfrm>
            <a:off x="3455422" y="258702"/>
            <a:ext cx="370621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>
                <a:latin typeface="Segoe UI Symbol"/>
                <a:ea typeface="Segoe UI Symbol"/>
              </a:rPr>
              <a:t>Planning the Feeling</a:t>
            </a:r>
            <a:endParaRPr lang="en-US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E4CF711-D6EF-4945-B9FE-A51A214E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81" y="126869"/>
            <a:ext cx="728307" cy="722763"/>
          </a:xfrm>
          <a:prstGeom prst="rect">
            <a:avLst/>
          </a:prstGeom>
        </p:spPr>
      </p:pic>
      <p:pic>
        <p:nvPicPr>
          <p:cNvPr id="14" name="Picture Placeholder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CD2F12-C00E-4136-988C-FC618C657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6018060" y="4237407"/>
            <a:ext cx="671833" cy="6718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822BEB-656B-4A26-8FBE-22F95B9A5F46}"/>
              </a:ext>
            </a:extLst>
          </p:cNvPr>
          <p:cNvSpPr/>
          <p:nvPr/>
        </p:nvSpPr>
        <p:spPr>
          <a:xfrm>
            <a:off x="6902158" y="3256013"/>
            <a:ext cx="5263414" cy="477053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400" b="1">
                <a:latin typeface="Segoe UI Symbol"/>
                <a:ea typeface="+mn-lt"/>
                <a:cs typeface="+mn-lt"/>
              </a:rPr>
              <a:t>Turn and Talk:</a:t>
            </a:r>
          </a:p>
          <a:p>
            <a:endParaRPr lang="en-AU" sz="2400">
              <a:latin typeface="Segoe UI Symbol"/>
              <a:ea typeface="+mn-lt"/>
              <a:cs typeface="+mn-lt"/>
            </a:endParaRPr>
          </a:p>
          <a:p>
            <a:r>
              <a:rPr lang="en-AU" sz="2400">
                <a:latin typeface="Arial"/>
                <a:ea typeface="Segoe UI Symbol"/>
                <a:cs typeface="Arial"/>
              </a:rPr>
              <a:t>How did the characters feel in response to the problem?</a:t>
            </a:r>
            <a:endParaRPr lang="en-AU"/>
          </a:p>
          <a:p>
            <a:endParaRPr lang="en-AU" sz="2400">
              <a:latin typeface="Arial"/>
              <a:ea typeface="Segoe UI Symbol" panose="020B0502040204020203" pitchFamily="34" charset="0"/>
              <a:cs typeface="Arial"/>
            </a:endParaRPr>
          </a:p>
          <a:p>
            <a:endParaRPr lang="en-AU" sz="2400">
              <a:latin typeface="Arial"/>
              <a:ea typeface="Segoe UI Symbol" panose="020B0502040204020203" pitchFamily="34" charset="0"/>
              <a:cs typeface="Arial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AU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  <a:p>
            <a:endParaRPr lang="en-US" sz="3200">
              <a:latin typeface="Segoe UI Symbol" panose="020B0502040204020203" pitchFamily="34" charset="0"/>
              <a:ea typeface="Segoe UI Symbol" panose="020B0502040204020203" pitchFamily="34" charset="0"/>
              <a:cs typeface="Calibri Light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A69A9D5-DB10-0FA1-9F48-7F34F9AB4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06" y="2968293"/>
            <a:ext cx="4824483" cy="2999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DA9F3D-EA0A-E60F-D79B-CFB73CB546D2}"/>
              </a:ext>
            </a:extLst>
          </p:cNvPr>
          <p:cNvSpPr/>
          <p:nvPr/>
        </p:nvSpPr>
        <p:spPr>
          <a:xfrm>
            <a:off x="274821" y="932270"/>
            <a:ext cx="890689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latin typeface="Segoe UI Symbol"/>
                <a:ea typeface="Segoe UI Symbol"/>
                <a:cs typeface="Calibri Light"/>
              </a:rPr>
              <a:t>Feeling</a:t>
            </a:r>
          </a:p>
        </p:txBody>
      </p:sp>
    </p:spTree>
    <p:extLst>
      <p:ext uri="{BB962C8B-B14F-4D97-AF65-F5344CB8AC3E}">
        <p14:creationId xmlns:p14="http://schemas.microsoft.com/office/powerpoint/2010/main" val="18836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E2F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6F309F"/>
      </a:accent6>
      <a:hlink>
        <a:srgbClr val="6F309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7faae8-15f0-43ca-87de-ef1bc6c470f5" xsi:nil="true"/>
    <lcf76f155ced4ddcb4097134ff3c332f xmlns="9b8b065f-e8c5-465c-a9e2-64431e83f74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76EE70BD2E004EB5AB009B25520E42" ma:contentTypeVersion="16" ma:contentTypeDescription="Create a new document." ma:contentTypeScope="" ma:versionID="2b0d6eaf9cf8ad41d9c706865eec2b94">
  <xsd:schema xmlns:xsd="http://www.w3.org/2001/XMLSchema" xmlns:xs="http://www.w3.org/2001/XMLSchema" xmlns:p="http://schemas.microsoft.com/office/2006/metadata/properties" xmlns:ns2="9b8b065f-e8c5-465c-a9e2-64431e83f74e" xmlns:ns3="1b7faae8-15f0-43ca-87de-ef1bc6c470f5" targetNamespace="http://schemas.microsoft.com/office/2006/metadata/properties" ma:root="true" ma:fieldsID="ede0835c890f4a4f0504dd987e9a5d25" ns2:_="" ns3:_="">
    <xsd:import namespace="9b8b065f-e8c5-465c-a9e2-64431e83f74e"/>
    <xsd:import namespace="1b7faae8-15f0-43ca-87de-ef1bc6c470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8b065f-e8c5-465c-a9e2-64431e83f7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b607bbe-9751-46d3-ac86-39dfe3141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7faae8-15f0-43ca-87de-ef1bc6c470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badd973-2cd5-4050-a966-f3aa9cfdd256}" ma:internalName="TaxCatchAll" ma:showField="CatchAllData" ma:web="1b7faae8-15f0-43ca-87de-ef1bc6c470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7DAD26-973D-46DE-9141-D9C3BB6380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202A17-8A8A-4ACC-931E-DAB56D967C39}">
  <ds:schemaRefs>
    <ds:schemaRef ds:uri="http://purl.org/dc/terms/"/>
    <ds:schemaRef ds:uri="http://www.w3.org/XML/1998/namespace"/>
    <ds:schemaRef ds:uri="http://purl.org/dc/elements/1.1/"/>
    <ds:schemaRef ds:uri="9b8b065f-e8c5-465c-a9e2-64431e83f74e"/>
    <ds:schemaRef ds:uri="http://schemas.microsoft.com/office/2006/metadata/properties"/>
    <ds:schemaRef ds:uri="http://schemas.microsoft.com/office/2006/documentManagement/types"/>
    <ds:schemaRef ds:uri="1b7faae8-15f0-43ca-87de-ef1bc6c470f5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3CBCB69-D1D2-449A-B74A-B69A742FF58F}">
  <ds:schemaRefs>
    <ds:schemaRef ds:uri="1b7faae8-15f0-43ca-87de-ef1bc6c470f5"/>
    <ds:schemaRef ds:uri="9b8b065f-e8c5-465c-a9e2-64431e83f74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3760</Words>
  <Application>Microsoft Macintosh PowerPoint</Application>
  <PresentationFormat>Widescreen</PresentationFormat>
  <Paragraphs>670</Paragraphs>
  <Slides>47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Yu Gothic Medium</vt:lpstr>
      <vt:lpstr>Yu Gothic UI Light</vt:lpstr>
      <vt:lpstr>Arial</vt:lpstr>
      <vt:lpstr>Calibri</vt:lpstr>
      <vt:lpstr>Calibri Light</vt:lpstr>
      <vt:lpstr>Calibri Light</vt:lpstr>
      <vt:lpstr>KG HAPPY</vt:lpstr>
      <vt:lpstr>Segoe UI</vt:lpstr>
      <vt:lpstr>Segoe UI Symbol</vt:lpstr>
      <vt:lpstr>Office Theme</vt:lpstr>
      <vt:lpstr>Metropolitan</vt:lpstr>
      <vt:lpstr>Story Grammar</vt:lpstr>
      <vt:lpstr>Story Grammar Planning</vt:lpstr>
      <vt:lpstr>PowerPoint Presentation</vt:lpstr>
      <vt:lpstr>PowerPoint Presentation</vt:lpstr>
      <vt:lpstr>I will plan my narrative using the story grammar template.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Story Grammar Converting Plan to Paragraph</vt:lpstr>
      <vt:lpstr>PowerPoint Presentation</vt:lpstr>
      <vt:lpstr>I will write the Character, Setting, Problem and Feeling paragraph.   </vt:lpstr>
      <vt:lpstr>PowerPoint Presentation</vt:lpstr>
      <vt:lpstr>PowerPoint Presentation</vt:lpstr>
      <vt:lpstr>PowerPoint Presentation</vt:lpstr>
      <vt:lpstr>PowerPoint Presentation</vt:lpstr>
      <vt:lpstr>Your task today</vt:lpstr>
      <vt:lpstr>Story Grammar Converting Plan to Paragraph</vt:lpstr>
      <vt:lpstr>PowerPoint Presentation</vt:lpstr>
      <vt:lpstr>PowerPoint Presentation</vt:lpstr>
      <vt:lpstr>I will write the Plan, Attempt, Consequence, Ending and End Feeling.</vt:lpstr>
      <vt:lpstr>PowerPoint Presentation</vt:lpstr>
      <vt:lpstr>PowerPoint Presentation</vt:lpstr>
      <vt:lpstr>PowerPoint Presentation</vt:lpstr>
      <vt:lpstr>Your task today</vt:lpstr>
      <vt:lpstr>Editing and Revising  </vt:lpstr>
      <vt:lpstr>PowerPoint Presentation</vt:lpstr>
      <vt:lpstr>What is editing?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Nathaniel Swain</cp:lastModifiedBy>
  <cp:revision>188</cp:revision>
  <dcterms:created xsi:type="dcterms:W3CDTF">2022-03-04T00:01:08Z</dcterms:created>
  <dcterms:modified xsi:type="dcterms:W3CDTF">2022-09-11T14:59:19Z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0x010100CD76EE70BD2E004EB5AB009B25520E42</vt:lpwstr>
  </property>
  <property fmtid="{D5CDD505-2E9C-101B-9397-08002B2CF9AE}" pid="3" name="MediaServiceImageTags">
    <vt:lpwstr/>
  </property>
</Properties>
</file>